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56" r:id="rId2"/>
    <p:sldId id="257" r:id="rId3"/>
    <p:sldId id="258" r:id="rId4"/>
    <p:sldId id="30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1" r:id="rId19"/>
    <p:sldId id="282" r:id="rId20"/>
    <p:sldId id="283" r:id="rId21"/>
    <p:sldId id="284" r:id="rId22"/>
    <p:sldId id="285" r:id="rId23"/>
    <p:sldId id="276" r:id="rId24"/>
    <p:sldId id="277"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78" r:id="rId41"/>
    <p:sldId id="279"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3ABjOiPmE9LjUR7I5CnKAGY4U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c356846b0016d87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c356846b0016d8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356846b0016d8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356846b0016d8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356846b0016d8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c356846b0016d8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56846b0016d8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56846b0016d8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c356846b0016d87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c356846b0016d8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25d554ee9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25d554ee9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5d554ee95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5d554ee9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5d554ee95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5d554ee9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5d554ee95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5d554ee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5d554ee9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5d554ee9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5d554ee95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5d554ee9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5d554ee95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5d554ee9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5d554ee95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5d554ee9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25d554ee95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25d554ee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5d554ee95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5d554ee9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25d554ee95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25d554ee9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5d554ee95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5d554ee9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5d554ee95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5d554ee9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5d554ee95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5d554ee9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5d554ee95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25d554ee9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pic>
        <p:nvPicPr>
          <p:cNvPr id="13" name="Google Shape;13;p26"/>
          <p:cNvPicPr preferRelativeResize="0"/>
          <p:nvPr/>
        </p:nvPicPr>
        <p:blipFill rotWithShape="1">
          <a:blip r:embed="rId2">
            <a:alphaModFix/>
          </a:blip>
          <a:srcRect/>
          <a:stretch/>
        </p:blipFill>
        <p:spPr>
          <a:xfrm>
            <a:off x="471743" y="0"/>
            <a:ext cx="732913" cy="776025"/>
          </a:xfrm>
          <a:prstGeom prst="rect">
            <a:avLst/>
          </a:prstGeom>
          <a:noFill/>
          <a:ln>
            <a:noFill/>
          </a:ln>
        </p:spPr>
      </p:pic>
      <p:sp>
        <p:nvSpPr>
          <p:cNvPr id="14" name="Google Shape;14;p26"/>
          <p:cNvSpPr/>
          <p:nvPr/>
        </p:nvSpPr>
        <p:spPr>
          <a:xfrm>
            <a:off x="16462" y="6584"/>
            <a:ext cx="192947" cy="776025"/>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5183188" y="987425"/>
            <a:ext cx="6172200" cy="4873625"/>
          </a:xfrm>
          <a:prstGeom prst="rect">
            <a:avLst/>
          </a:prstGeom>
          <a:noFill/>
          <a:ln>
            <a:noFill/>
          </a:ln>
        </p:spPr>
      </p:sp>
      <p:sp>
        <p:nvSpPr>
          <p:cNvPr id="64" name="Google Shape;6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25"/>
          <p:cNvSpPr/>
          <p:nvPr/>
        </p:nvSpPr>
        <p:spPr>
          <a:xfrm>
            <a:off x="7389091" y="40617"/>
            <a:ext cx="4802909" cy="649015"/>
          </a:xfrm>
          <a:prstGeom prst="roundRect">
            <a:avLst>
              <a:gd name="adj" fmla="val 16667"/>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Calibri"/>
                <a:ea typeface="Calibri"/>
                <a:cs typeface="Calibri"/>
                <a:sym typeface="Calibri"/>
              </a:rPr>
              <a:t>Department of Information Technology</a:t>
            </a:r>
            <a:endParaRPr sz="22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www.mongodb.com/"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2986495" y="2136338"/>
            <a:ext cx="6219010" cy="34162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dirty="0">
                <a:solidFill>
                  <a:srgbClr val="000000"/>
                </a:solidFill>
                <a:latin typeface="Times New Roman"/>
                <a:ea typeface="Times New Roman"/>
                <a:cs typeface="Times New Roman"/>
                <a:sym typeface="Times New Roman"/>
              </a:rPr>
              <a:t>Project Presentation</a:t>
            </a:r>
            <a:endParaRPr dirty="0"/>
          </a:p>
          <a:p>
            <a:pPr marL="0" marR="0" lvl="0" indent="0" algn="ctr" rtl="0">
              <a:spcBef>
                <a:spcPts val="0"/>
              </a:spcBef>
              <a:spcAft>
                <a:spcPts val="0"/>
              </a:spcAft>
              <a:buNone/>
            </a:pPr>
            <a:r>
              <a:rPr lang="en-US" sz="5400" b="1" i="0" u="none" strike="noStrike" cap="none" dirty="0">
                <a:solidFill>
                  <a:srgbClr val="000000"/>
                </a:solidFill>
                <a:latin typeface="Times New Roman"/>
                <a:ea typeface="Times New Roman"/>
                <a:cs typeface="Times New Roman"/>
                <a:sym typeface="Times New Roman"/>
              </a:rPr>
              <a:t>on </a:t>
            </a:r>
            <a:endParaRPr dirty="0"/>
          </a:p>
          <a:p>
            <a:pPr marL="0" marR="0" lvl="0" indent="0" algn="ctr" rtl="0">
              <a:spcBef>
                <a:spcPts val="0"/>
              </a:spcBef>
              <a:spcAft>
                <a:spcPts val="0"/>
              </a:spcAft>
              <a:buNone/>
            </a:pPr>
            <a:r>
              <a:rPr lang="en-US" sz="5400" b="1" i="0" u="none" strike="noStrike" cap="none" dirty="0">
                <a:solidFill>
                  <a:srgbClr val="000000"/>
                </a:solidFill>
                <a:latin typeface="Times New Roman"/>
                <a:ea typeface="Times New Roman"/>
                <a:cs typeface="Times New Roman"/>
                <a:sym typeface="Times New Roman"/>
              </a:rPr>
              <a:t>Smart Airport feedback App</a:t>
            </a:r>
            <a:endParaRPr sz="54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Scope</a:t>
            </a:r>
            <a:endParaRPr/>
          </a:p>
        </p:txBody>
      </p:sp>
      <p:sp>
        <p:nvSpPr>
          <p:cNvPr id="133" name="Google Shape;13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Airport Feedback App helps the staff in doing everything they can to make the journey less stressful. The real-time feedback system has expanded to allow passengers to rate lounges, staff, store, etc., in addition to the cleanliness of facilities. Prime focus on actionable insights has led to increased airport productivity. This has refined the service standards for better passenger experience.</a:t>
            </a:r>
            <a:endParaRPr sz="2000" dirty="0"/>
          </a:p>
          <a:p>
            <a:pPr marL="228600" lvl="0" indent="-228600" algn="l" rtl="0">
              <a:lnSpc>
                <a:spcPct val="90000"/>
              </a:lnSpc>
              <a:spcBef>
                <a:spcPts val="1000"/>
              </a:spcBef>
              <a:spcAft>
                <a:spcPts val="0"/>
              </a:spcAft>
              <a:buClr>
                <a:schemeClr val="dk1"/>
              </a:buClr>
              <a:buSzPts val="2800"/>
              <a:buChar char="•"/>
            </a:pPr>
            <a:r>
              <a:rPr lang="en-US" sz="2000" dirty="0"/>
              <a:t>Our project aims at Business process automation, i.e. we have tried to computerize various processes of Airport Feedback App</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System Requirements</a:t>
            </a:r>
            <a:endParaRPr/>
          </a:p>
        </p:txBody>
      </p:sp>
      <p:sp>
        <p:nvSpPr>
          <p:cNvPr id="139" name="Google Shape;13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The system will allow access only to authorized users with specific roles (Passengers, Administrator etc.). Depending upon the user's role, he/she will be able to access only specific modules of the system.</a:t>
            </a:r>
          </a:p>
          <a:p>
            <a:pPr marL="228600" lvl="0" indent="-228600" algn="l" rtl="0">
              <a:lnSpc>
                <a:spcPct val="90000"/>
              </a:lnSpc>
              <a:spcBef>
                <a:spcPts val="0"/>
              </a:spcBef>
              <a:spcAft>
                <a:spcPts val="0"/>
              </a:spcAft>
              <a:buClr>
                <a:schemeClr val="dk1"/>
              </a:buClr>
              <a:buSzPts val="2800"/>
              <a:buChar char="•"/>
            </a:pPr>
            <a:endParaRPr sz="2000" dirty="0"/>
          </a:p>
          <a:p>
            <a:pPr marL="228600" lvl="0" indent="-228600" algn="l" rtl="0">
              <a:lnSpc>
                <a:spcPct val="90000"/>
              </a:lnSpc>
              <a:spcBef>
                <a:spcPts val="1000"/>
              </a:spcBef>
              <a:spcAft>
                <a:spcPts val="0"/>
              </a:spcAft>
              <a:buClr>
                <a:schemeClr val="dk1"/>
              </a:buClr>
              <a:buSzPts val="2800"/>
              <a:buChar char="•"/>
            </a:pPr>
            <a:r>
              <a:rPr lang="en-US" sz="2000" dirty="0"/>
              <a:t>A summary of the major functions that the software will perform:</a:t>
            </a:r>
            <a:endParaRPr sz="2000" dirty="0"/>
          </a:p>
          <a:p>
            <a:pPr marL="342900">
              <a:buSzPts val="2800"/>
              <a:buFont typeface="Wingdings" panose="05000000000000000000" pitchFamily="2" charset="2"/>
              <a:buChar char="Ø"/>
            </a:pPr>
            <a:r>
              <a:rPr lang="en-US" sz="1800" dirty="0"/>
              <a:t>A Login facility for enabling only authorized access to the system.</a:t>
            </a:r>
            <a:endParaRPr sz="1800" dirty="0"/>
          </a:p>
          <a:p>
            <a:pPr marL="342900">
              <a:buSzPts val="2800"/>
              <a:buFont typeface="Wingdings" panose="05000000000000000000" pitchFamily="2" charset="2"/>
              <a:buChar char="Ø"/>
            </a:pPr>
            <a:r>
              <a:rPr lang="en-US" sz="1800" dirty="0"/>
              <a:t> Passenger can view their flight details and can give feedbacks. </a:t>
            </a:r>
            <a:endParaRPr sz="1800" dirty="0"/>
          </a:p>
          <a:p>
            <a:pPr marL="342900">
              <a:buSzPts val="2800"/>
              <a:buFont typeface="Wingdings" panose="05000000000000000000" pitchFamily="2" charset="2"/>
              <a:buChar char="Ø"/>
            </a:pPr>
            <a:r>
              <a:rPr lang="en-US" sz="1800" dirty="0"/>
              <a:t> Admin can view feedbacks summary and feedback messages</a:t>
            </a:r>
            <a:endParaRPr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User Characteristics</a:t>
            </a:r>
            <a:endParaRPr dirty="0"/>
          </a:p>
        </p:txBody>
      </p:sp>
      <p:sp>
        <p:nvSpPr>
          <p:cNvPr id="145" name="Google Shape;145;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 Educational Level: User should be at least graduate and comfortable with English.</a:t>
            </a:r>
          </a:p>
          <a:p>
            <a:pPr marL="228600" lvl="0" indent="-228600" algn="l" rtl="0">
              <a:lnSpc>
                <a:spcPct val="90000"/>
              </a:lnSpc>
              <a:spcBef>
                <a:spcPts val="0"/>
              </a:spcBef>
              <a:spcAft>
                <a:spcPts val="0"/>
              </a:spcAft>
              <a:buClr>
                <a:schemeClr val="dk1"/>
              </a:buClr>
              <a:buSzPts val="2800"/>
              <a:buChar char="•"/>
            </a:pPr>
            <a:endParaRPr sz="2000" dirty="0"/>
          </a:p>
          <a:p>
            <a:pPr marL="228600" lvl="0" indent="-228600" algn="l" rtl="0">
              <a:lnSpc>
                <a:spcPct val="90000"/>
              </a:lnSpc>
              <a:spcBef>
                <a:spcPts val="1000"/>
              </a:spcBef>
              <a:spcAft>
                <a:spcPts val="0"/>
              </a:spcAft>
              <a:buClr>
                <a:schemeClr val="dk1"/>
              </a:buClr>
              <a:buSzPts val="2800"/>
              <a:buChar char="•"/>
            </a:pPr>
            <a:r>
              <a:rPr lang="en-US" sz="2000" dirty="0"/>
              <a:t>Experience: User should be well versed / informed about the structure of the program.</a:t>
            </a:r>
          </a:p>
          <a:p>
            <a:pPr marL="228600" lvl="0" indent="-228600" algn="l" rtl="0">
              <a:lnSpc>
                <a:spcPct val="90000"/>
              </a:lnSpc>
              <a:spcBef>
                <a:spcPts val="1000"/>
              </a:spcBef>
              <a:spcAft>
                <a:spcPts val="0"/>
              </a:spcAft>
              <a:buClr>
                <a:schemeClr val="dk1"/>
              </a:buClr>
              <a:buSzPts val="2800"/>
              <a:buChar char="•"/>
            </a:pPr>
            <a:endParaRPr sz="2000" dirty="0"/>
          </a:p>
          <a:p>
            <a:pPr marL="228600" lvl="0" indent="-228600" algn="l" rtl="0">
              <a:lnSpc>
                <a:spcPct val="90000"/>
              </a:lnSpc>
              <a:spcBef>
                <a:spcPts val="1000"/>
              </a:spcBef>
              <a:spcAft>
                <a:spcPts val="0"/>
              </a:spcAft>
              <a:buClr>
                <a:schemeClr val="dk1"/>
              </a:buClr>
              <a:buSzPts val="2800"/>
              <a:buChar char="•"/>
            </a:pPr>
            <a:r>
              <a:rPr lang="en-US" sz="2000" dirty="0"/>
              <a:t>Technical Expertise: User should be comfortable using general purpose applications on a computer</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Constraints</a:t>
            </a:r>
            <a:endParaRPr/>
          </a:p>
        </p:txBody>
      </p:sp>
      <p:sp>
        <p:nvSpPr>
          <p:cNvPr id="151" name="Google Shape;15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dirty="0"/>
              <a:t>Since the DBMS being used in this project is MongoDB, and the web server is Node Server, that are free open source tools, the server technologies are out of any </a:t>
            </a:r>
            <a:r>
              <a:rPr lang="en-US" sz="2000" dirty="0" err="1"/>
              <a:t>guarantees,unless</a:t>
            </a:r>
            <a:r>
              <a:rPr lang="en-US" sz="2000" dirty="0"/>
              <a:t> specifically purchased for enterprise environment. </a:t>
            </a:r>
            <a:endParaRPr sz="2000" dirty="0"/>
          </a:p>
          <a:p>
            <a:pPr marL="228600" lvl="0" indent="-228600" algn="l" rtl="0">
              <a:lnSpc>
                <a:spcPct val="90000"/>
              </a:lnSpc>
              <a:spcBef>
                <a:spcPts val="1000"/>
              </a:spcBef>
              <a:spcAft>
                <a:spcPts val="0"/>
              </a:spcAft>
              <a:buClr>
                <a:schemeClr val="dk1"/>
              </a:buClr>
              <a:buSzPct val="100000"/>
              <a:buChar char="•"/>
            </a:pPr>
            <a:r>
              <a:rPr lang="en-US" sz="2000" dirty="0"/>
              <a:t> Due to limited features of DBMS being used, performance tuning features will not be applied to the queries and thus the system may become slow with the increase of data records being stored.</a:t>
            </a:r>
            <a:endParaRPr sz="2000" dirty="0"/>
          </a:p>
          <a:p>
            <a:pPr marL="228600" lvl="0" indent="-228600" algn="l" rtl="0">
              <a:lnSpc>
                <a:spcPct val="90000"/>
              </a:lnSpc>
              <a:spcBef>
                <a:spcPts val="1000"/>
              </a:spcBef>
              <a:spcAft>
                <a:spcPts val="0"/>
              </a:spcAft>
              <a:buClr>
                <a:schemeClr val="dk1"/>
              </a:buClr>
              <a:buSzPct val="100000"/>
              <a:buChar char="•"/>
            </a:pPr>
            <a:r>
              <a:rPr lang="en-US" sz="2000" dirty="0"/>
              <a:t>Due to limited features of DBMS, database auditing will also not be provided.</a:t>
            </a:r>
            <a:endParaRPr sz="2000" dirty="0"/>
          </a:p>
          <a:p>
            <a:pPr marL="228600" lvl="0" indent="-228600" algn="l" rtl="0">
              <a:lnSpc>
                <a:spcPct val="90000"/>
              </a:lnSpc>
              <a:spcBef>
                <a:spcPts val="1000"/>
              </a:spcBef>
              <a:spcAft>
                <a:spcPts val="0"/>
              </a:spcAft>
              <a:buClr>
                <a:schemeClr val="dk1"/>
              </a:buClr>
              <a:buSzPct val="100000"/>
              <a:buChar char="•"/>
            </a:pPr>
            <a:r>
              <a:rPr lang="en-US" sz="2000" dirty="0"/>
              <a:t>As the application runs over a network environment, well documented security policy is required to prevent and safeguard data as well as services over the network.</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Assumption &amp; Dependencies</a:t>
            </a:r>
            <a:endParaRPr dirty="0"/>
          </a:p>
        </p:txBody>
      </p:sp>
      <p:sp>
        <p:nvSpPr>
          <p:cNvPr id="157" name="Google Shape;15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The number of domains being selected by the user does not change.</a:t>
            </a:r>
            <a:endParaRPr sz="2000" dirty="0"/>
          </a:p>
          <a:p>
            <a:pPr marL="228600" lvl="0" indent="-228600" algn="l" rtl="0">
              <a:lnSpc>
                <a:spcPct val="90000"/>
              </a:lnSpc>
              <a:spcBef>
                <a:spcPts val="1000"/>
              </a:spcBef>
              <a:spcAft>
                <a:spcPts val="0"/>
              </a:spcAft>
              <a:buClr>
                <a:schemeClr val="dk1"/>
              </a:buClr>
              <a:buSzPts val="2800"/>
              <a:buChar char="•"/>
            </a:pPr>
            <a:r>
              <a:rPr lang="en-US" sz="2000" dirty="0"/>
              <a:t> The project Code will not change.</a:t>
            </a:r>
            <a:endParaRPr sz="2000" dirty="0"/>
          </a:p>
          <a:p>
            <a:pPr marL="228600" lvl="0" indent="-228600" algn="l" rtl="0">
              <a:lnSpc>
                <a:spcPct val="90000"/>
              </a:lnSpc>
              <a:spcBef>
                <a:spcPts val="1000"/>
              </a:spcBef>
              <a:spcAft>
                <a:spcPts val="0"/>
              </a:spcAft>
              <a:buClr>
                <a:schemeClr val="dk1"/>
              </a:buClr>
              <a:buSzPts val="2800"/>
              <a:buChar char="•"/>
            </a:pPr>
            <a:r>
              <a:rPr lang="en-US" sz="2000" dirty="0"/>
              <a:t>The number of modules assigned to employee cannot be changed.</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Technologies Used</a:t>
            </a:r>
            <a:endParaRPr/>
          </a:p>
        </p:txBody>
      </p:sp>
      <p:sp>
        <p:nvSpPr>
          <p:cNvPr id="163" name="Google Shape;16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50190" algn="l" rtl="0">
              <a:lnSpc>
                <a:spcPct val="90000"/>
              </a:lnSpc>
              <a:spcBef>
                <a:spcPts val="0"/>
              </a:spcBef>
              <a:spcAft>
                <a:spcPts val="0"/>
              </a:spcAft>
              <a:buClr>
                <a:schemeClr val="dk1"/>
              </a:buClr>
              <a:buSzPct val="100000"/>
              <a:buChar char="•"/>
            </a:pPr>
            <a:endParaRPr lang="en-US" sz="2000" dirty="0"/>
          </a:p>
          <a:p>
            <a:pPr marL="228600" lvl="0" indent="-250190" algn="l" rtl="0">
              <a:lnSpc>
                <a:spcPct val="90000"/>
              </a:lnSpc>
              <a:spcBef>
                <a:spcPts val="0"/>
              </a:spcBef>
              <a:spcAft>
                <a:spcPts val="0"/>
              </a:spcAft>
              <a:buClr>
                <a:schemeClr val="dk1"/>
              </a:buClr>
              <a:buSzPct val="100000"/>
              <a:buChar char="•"/>
            </a:pPr>
            <a:r>
              <a:rPr lang="en-US" sz="2000" b="1" dirty="0"/>
              <a:t>Application Architecture(MERN Stack):  </a:t>
            </a:r>
            <a:r>
              <a:rPr lang="en-US" sz="2000" dirty="0"/>
              <a:t>MongoDB, Express, Node, React</a:t>
            </a:r>
          </a:p>
          <a:p>
            <a:pPr marL="228600" lvl="0" indent="-250190" algn="l" rtl="0">
              <a:lnSpc>
                <a:spcPct val="90000"/>
              </a:lnSpc>
              <a:spcBef>
                <a:spcPts val="1000"/>
              </a:spcBef>
              <a:spcAft>
                <a:spcPts val="0"/>
              </a:spcAft>
              <a:buClr>
                <a:schemeClr val="dk1"/>
              </a:buClr>
              <a:buSzPct val="100000"/>
              <a:buChar char="•"/>
            </a:pPr>
            <a:r>
              <a:rPr lang="en-US" sz="2000" b="1" dirty="0"/>
              <a:t>Development Tool: </a:t>
            </a:r>
            <a:r>
              <a:rPr lang="en-US" sz="2000" dirty="0"/>
              <a:t>Visual Studio Code</a:t>
            </a:r>
          </a:p>
          <a:p>
            <a:pPr marL="228600" lvl="0" indent="-250190" algn="l" rtl="0">
              <a:lnSpc>
                <a:spcPct val="90000"/>
              </a:lnSpc>
              <a:spcBef>
                <a:spcPts val="1000"/>
              </a:spcBef>
              <a:spcAft>
                <a:spcPts val="0"/>
              </a:spcAft>
              <a:buClr>
                <a:schemeClr val="dk1"/>
              </a:buClr>
              <a:buSzPct val="100000"/>
              <a:buChar char="•"/>
            </a:pPr>
            <a:r>
              <a:rPr lang="en-US" sz="2000" b="1" dirty="0"/>
              <a:t>Version Control: </a:t>
            </a:r>
            <a:r>
              <a:rPr lang="en-US" sz="2000" dirty="0"/>
              <a:t>Git/GitHub</a:t>
            </a:r>
          </a:p>
          <a:p>
            <a:pPr marL="228600" lvl="0" indent="-250190" algn="l" rtl="0">
              <a:lnSpc>
                <a:spcPct val="90000"/>
              </a:lnSpc>
              <a:spcBef>
                <a:spcPts val="1000"/>
              </a:spcBef>
              <a:spcAft>
                <a:spcPts val="0"/>
              </a:spcAft>
              <a:buClr>
                <a:schemeClr val="dk1"/>
              </a:buClr>
              <a:buSzPct val="100000"/>
              <a:buChar char="•"/>
            </a:pPr>
            <a:r>
              <a:rPr lang="en-US" sz="2000" b="1" dirty="0"/>
              <a:t>Deployment:</a:t>
            </a:r>
            <a:r>
              <a:rPr lang="en-US" sz="2000" dirty="0"/>
              <a:t> </a:t>
            </a:r>
            <a:r>
              <a:rPr lang="en-US" sz="2000" dirty="0" err="1"/>
              <a:t>Vercel</a:t>
            </a:r>
            <a:endParaRPr lang="en-US" sz="2000" dirty="0"/>
          </a:p>
          <a:p>
            <a:pPr marL="228600" lvl="0" indent="-250190" algn="l" rtl="0">
              <a:lnSpc>
                <a:spcPct val="90000"/>
              </a:lnSpc>
              <a:spcBef>
                <a:spcPts val="1000"/>
              </a:spcBef>
              <a:spcAft>
                <a:spcPts val="0"/>
              </a:spcAft>
              <a:buClr>
                <a:schemeClr val="dk1"/>
              </a:buClr>
              <a:buSzPct val="100000"/>
              <a:buChar char="•"/>
            </a:pPr>
            <a:r>
              <a:rPr lang="en-US" sz="2000" b="1" dirty="0"/>
              <a:t>Design Tool:</a:t>
            </a:r>
            <a:r>
              <a:rPr lang="en-US" sz="2000" dirty="0"/>
              <a:t> </a:t>
            </a:r>
            <a:r>
              <a:rPr lang="en-US" sz="2000" dirty="0" err="1"/>
              <a:t>Creatly</a:t>
            </a:r>
            <a:endParaRPr lang="en-US" sz="2000" dirty="0"/>
          </a:p>
          <a:p>
            <a:pPr marL="228600" lvl="0" indent="-250190" algn="l" rtl="0">
              <a:lnSpc>
                <a:spcPct val="90000"/>
              </a:lnSpc>
              <a:spcBef>
                <a:spcPts val="0"/>
              </a:spcBef>
              <a:spcAft>
                <a:spcPts val="0"/>
              </a:spcAft>
              <a:buClr>
                <a:schemeClr val="dk1"/>
              </a:buClr>
              <a:buSzPct val="100000"/>
              <a:buChar char="•"/>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System Architecture</a:t>
            </a:r>
            <a:endParaRPr/>
          </a:p>
        </p:txBody>
      </p:sp>
      <p:sp>
        <p:nvSpPr>
          <p:cNvPr id="169" name="Google Shape;16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System architecture presents the schematic view of the complete system along with its major components and their connectivity. </a:t>
            </a:r>
          </a:p>
          <a:p>
            <a:pPr marL="228600" lvl="0" indent="-228600" algn="l" rtl="0">
              <a:lnSpc>
                <a:spcPct val="90000"/>
              </a:lnSpc>
              <a:spcBef>
                <a:spcPts val="0"/>
              </a:spcBef>
              <a:spcAft>
                <a:spcPts val="0"/>
              </a:spcAft>
              <a:buClr>
                <a:schemeClr val="dk1"/>
              </a:buClr>
              <a:buSzPts val="2800"/>
              <a:buChar char="•"/>
            </a:pPr>
            <a:endParaRPr lang="en-US" sz="2000" dirty="0"/>
          </a:p>
          <a:p>
            <a:pPr marL="228600" lvl="0" indent="-228600" algn="l" rtl="0">
              <a:lnSpc>
                <a:spcPct val="90000"/>
              </a:lnSpc>
              <a:spcBef>
                <a:spcPts val="0"/>
              </a:spcBef>
              <a:spcAft>
                <a:spcPts val="0"/>
              </a:spcAft>
              <a:buClr>
                <a:schemeClr val="dk1"/>
              </a:buClr>
              <a:buSzPts val="2800"/>
              <a:buChar char="•"/>
            </a:pPr>
            <a:r>
              <a:rPr lang="en-US" sz="2000" dirty="0"/>
              <a:t>The overall architecture of the proposed system will be as follows.</a:t>
            </a:r>
            <a:endParaRPr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Modules</a:t>
            </a:r>
            <a:endParaRPr/>
          </a:p>
        </p:txBody>
      </p:sp>
      <p:sp>
        <p:nvSpPr>
          <p:cNvPr id="175" name="Google Shape;175;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Module 1 - Passenger </a:t>
            </a:r>
            <a:endParaRPr sz="2000" dirty="0"/>
          </a:p>
          <a:p>
            <a:pPr marL="228600" lvl="0" indent="-228600" algn="l" rtl="0">
              <a:lnSpc>
                <a:spcPct val="90000"/>
              </a:lnSpc>
              <a:spcBef>
                <a:spcPts val="1000"/>
              </a:spcBef>
              <a:spcAft>
                <a:spcPts val="0"/>
              </a:spcAft>
              <a:buClr>
                <a:schemeClr val="dk1"/>
              </a:buClr>
              <a:buSzPts val="2800"/>
              <a:buChar char="•"/>
            </a:pPr>
            <a:r>
              <a:rPr lang="en-US" sz="2000" dirty="0"/>
              <a:t>Module 2 – Feedback Forms</a:t>
            </a:r>
            <a:endParaRPr sz="2000" dirty="0"/>
          </a:p>
          <a:p>
            <a:pPr marL="228600" lvl="0" indent="-228600" algn="l" rtl="0">
              <a:lnSpc>
                <a:spcPct val="90000"/>
              </a:lnSpc>
              <a:spcBef>
                <a:spcPts val="1000"/>
              </a:spcBef>
              <a:spcAft>
                <a:spcPts val="0"/>
              </a:spcAft>
              <a:buClr>
                <a:schemeClr val="dk1"/>
              </a:buClr>
              <a:buSzPts val="2800"/>
              <a:buChar char="•"/>
            </a:pPr>
            <a:r>
              <a:rPr lang="en-US" sz="2000" dirty="0"/>
              <a:t>Module 3 – Admin</a:t>
            </a:r>
            <a:endParaRPr sz="2000" dirty="0"/>
          </a:p>
          <a:p>
            <a:pPr marL="228600" lvl="0" indent="-228600" algn="l" rtl="0">
              <a:lnSpc>
                <a:spcPct val="90000"/>
              </a:lnSpc>
              <a:spcBef>
                <a:spcPts val="1000"/>
              </a:spcBef>
              <a:spcAft>
                <a:spcPts val="0"/>
              </a:spcAft>
              <a:buClr>
                <a:schemeClr val="dk1"/>
              </a:buClr>
              <a:buSzPts val="2800"/>
              <a:buChar char="•"/>
            </a:pPr>
            <a:r>
              <a:rPr lang="en-US" sz="2000" dirty="0"/>
              <a:t>Module 4 – </a:t>
            </a:r>
            <a:r>
              <a:rPr lang="en-US" sz="2000" dirty="0" err="1"/>
              <a:t>FeedBack</a:t>
            </a:r>
            <a:r>
              <a:rPr lang="en-US" sz="2000" dirty="0"/>
              <a:t> Management</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c356846b0016d87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 Module - 1:</a:t>
            </a:r>
            <a:endParaRPr/>
          </a:p>
        </p:txBody>
      </p:sp>
      <p:sp>
        <p:nvSpPr>
          <p:cNvPr id="234" name="Google Shape;234;g1c356846b0016d87_3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dirty="0"/>
              <a:t>Passenger:</a:t>
            </a:r>
            <a:endParaRPr sz="2000" b="1" dirty="0"/>
          </a:p>
          <a:p>
            <a:pPr marL="0" lvl="0" indent="0" algn="l" rtl="0">
              <a:spcBef>
                <a:spcPts val="1000"/>
              </a:spcBef>
              <a:spcAft>
                <a:spcPts val="0"/>
              </a:spcAft>
              <a:buNone/>
            </a:pPr>
            <a:r>
              <a:rPr lang="en-US" sz="2000" dirty="0"/>
              <a:t>This is the other user page, i.e. the passenger page after login.</a:t>
            </a:r>
            <a:endParaRPr sz="2000" dirty="0"/>
          </a:p>
          <a:p>
            <a:pPr marL="0" lvl="0" indent="0" algn="l" rtl="0">
              <a:spcBef>
                <a:spcPts val="1000"/>
              </a:spcBef>
              <a:spcAft>
                <a:spcPts val="0"/>
              </a:spcAft>
              <a:buNone/>
            </a:pPr>
            <a:r>
              <a:rPr lang="en-US" sz="2000" dirty="0"/>
              <a:t>This is the passenger dashboard, passenger can use it to navigate to different section</a:t>
            </a:r>
            <a:endParaRPr sz="2000" dirty="0"/>
          </a:p>
          <a:p>
            <a:pPr marL="0" lvl="0" indent="0" algn="l" rtl="0">
              <a:spcBef>
                <a:spcPts val="1000"/>
              </a:spcBef>
              <a:spcAft>
                <a:spcPts val="0"/>
              </a:spcAft>
              <a:buNone/>
            </a:pPr>
            <a:r>
              <a:rPr lang="en-US" sz="2000" dirty="0"/>
              <a:t>of the website and they can also view their flight details like airline name. Aircraft</a:t>
            </a:r>
            <a:endParaRPr sz="2000" dirty="0"/>
          </a:p>
          <a:p>
            <a:pPr marL="0" lvl="0" indent="0" algn="l" rtl="0">
              <a:spcBef>
                <a:spcPts val="1000"/>
              </a:spcBef>
              <a:spcAft>
                <a:spcPts val="0"/>
              </a:spcAft>
              <a:buNone/>
            </a:pPr>
            <a:r>
              <a:rPr lang="en-US" sz="2000" dirty="0"/>
              <a:t>name, flight departure date and time, flight arrival date time, etc. on this page.</a:t>
            </a:r>
            <a:endParaRPr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c356846b0016d87_38"/>
          <p:cNvSpPr txBox="1">
            <a:spLocks noGrp="1"/>
          </p:cNvSpPr>
          <p:nvPr>
            <p:ph type="title"/>
          </p:nvPr>
        </p:nvSpPr>
        <p:spPr>
          <a:xfrm>
            <a:off x="838200" y="365125"/>
            <a:ext cx="10515600" cy="1460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Module - 2:</a:t>
            </a:r>
            <a:endParaRPr/>
          </a:p>
        </p:txBody>
      </p:sp>
      <p:sp>
        <p:nvSpPr>
          <p:cNvPr id="240" name="Google Shape;240;g1c356846b0016d87_38"/>
          <p:cNvSpPr txBox="1">
            <a:spLocks noGrp="1"/>
          </p:cNvSpPr>
          <p:nvPr>
            <p:ph type="body" idx="1"/>
          </p:nvPr>
        </p:nvSpPr>
        <p:spPr>
          <a:xfrm>
            <a:off x="838200" y="1599593"/>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000" b="1" dirty="0"/>
              <a:t>Feedback Forms :</a:t>
            </a:r>
            <a:endParaRPr sz="2000" b="1" dirty="0"/>
          </a:p>
          <a:p>
            <a:pPr marL="0" lvl="0" indent="0" algn="l" rtl="0">
              <a:spcBef>
                <a:spcPts val="1000"/>
              </a:spcBef>
              <a:spcAft>
                <a:spcPts val="0"/>
              </a:spcAft>
              <a:buNone/>
            </a:pPr>
            <a:r>
              <a:rPr lang="en-US" sz="2000" dirty="0"/>
              <a:t>This page shows 8 different departments of the airport for which</a:t>
            </a:r>
            <a:endParaRPr sz="2000" dirty="0"/>
          </a:p>
          <a:p>
            <a:pPr marL="0" lvl="0" indent="0" algn="l" rtl="0">
              <a:spcBef>
                <a:spcPts val="1000"/>
              </a:spcBef>
              <a:spcAft>
                <a:spcPts val="0"/>
              </a:spcAft>
              <a:buNone/>
            </a:pPr>
            <a:r>
              <a:rPr lang="en-US" sz="2000" dirty="0"/>
              <a:t>a passenger can give their feedback.</a:t>
            </a:r>
            <a:endParaRPr sz="2000" dirty="0"/>
          </a:p>
          <a:p>
            <a:pPr marL="0" lvl="0" indent="0" algn="l" rtl="0">
              <a:spcBef>
                <a:spcPts val="1000"/>
              </a:spcBef>
              <a:spcAft>
                <a:spcPts val="0"/>
              </a:spcAft>
              <a:buNone/>
            </a:pPr>
            <a:r>
              <a:rPr lang="en-US" sz="2000" dirty="0"/>
              <a:t>The 8 different departments are:</a:t>
            </a:r>
            <a:endParaRPr sz="2000" dirty="0"/>
          </a:p>
          <a:p>
            <a:pPr marL="0" lvl="0" indent="0" algn="l" rtl="0">
              <a:spcBef>
                <a:spcPts val="1000"/>
              </a:spcBef>
              <a:spcAft>
                <a:spcPts val="0"/>
              </a:spcAft>
              <a:buNone/>
            </a:pPr>
            <a:r>
              <a:rPr lang="en-US" sz="2000" dirty="0"/>
              <a:t>• Food Court</a:t>
            </a:r>
            <a:endParaRPr sz="2000" dirty="0"/>
          </a:p>
          <a:p>
            <a:pPr marL="0" lvl="0" indent="0" algn="l" rtl="0">
              <a:spcBef>
                <a:spcPts val="1000"/>
              </a:spcBef>
              <a:spcAft>
                <a:spcPts val="0"/>
              </a:spcAft>
              <a:buNone/>
            </a:pPr>
            <a:r>
              <a:rPr lang="en-US" sz="2000" dirty="0"/>
              <a:t>• Baggage</a:t>
            </a:r>
            <a:endParaRPr sz="2000" dirty="0"/>
          </a:p>
          <a:p>
            <a:pPr marL="0" lvl="0" indent="0" algn="l" rtl="0">
              <a:spcBef>
                <a:spcPts val="1000"/>
              </a:spcBef>
              <a:spcAft>
                <a:spcPts val="0"/>
              </a:spcAft>
              <a:buNone/>
            </a:pPr>
            <a:r>
              <a:rPr lang="en-US" sz="2000" dirty="0"/>
              <a:t>• Check In</a:t>
            </a:r>
            <a:endParaRPr sz="2000" dirty="0"/>
          </a:p>
          <a:p>
            <a:pPr marL="0" lvl="0" indent="0" algn="l" rtl="0">
              <a:spcBef>
                <a:spcPts val="1000"/>
              </a:spcBef>
              <a:spcAft>
                <a:spcPts val="0"/>
              </a:spcAft>
              <a:buNone/>
            </a:pPr>
            <a:r>
              <a:rPr lang="en-US" sz="2000" dirty="0"/>
              <a:t>• Help Desk</a:t>
            </a:r>
            <a:endParaRPr sz="2000" dirty="0"/>
          </a:p>
          <a:p>
            <a:pPr marL="0" lvl="0" indent="0" algn="l" rtl="0">
              <a:spcBef>
                <a:spcPts val="1000"/>
              </a:spcBef>
              <a:spcAft>
                <a:spcPts val="0"/>
              </a:spcAft>
              <a:buNone/>
            </a:pPr>
            <a:r>
              <a:rPr lang="en-US" sz="2000" dirty="0"/>
              <a:t>• Airlines</a:t>
            </a:r>
            <a:endParaRPr sz="2000" dirty="0"/>
          </a:p>
          <a:p>
            <a:pPr marL="0" lvl="0" indent="0" algn="l" rtl="0">
              <a:spcBef>
                <a:spcPts val="1000"/>
              </a:spcBef>
              <a:spcAft>
                <a:spcPts val="0"/>
              </a:spcAft>
              <a:buNone/>
            </a:pPr>
            <a:r>
              <a:rPr lang="en-US" sz="2000" dirty="0"/>
              <a:t>• Lounges</a:t>
            </a:r>
            <a:endParaRPr sz="2000" dirty="0"/>
          </a:p>
          <a:p>
            <a:pPr marL="0" lvl="0" indent="0" algn="l" rtl="0">
              <a:spcBef>
                <a:spcPts val="1000"/>
              </a:spcBef>
              <a:spcAft>
                <a:spcPts val="0"/>
              </a:spcAft>
              <a:buNone/>
            </a:pPr>
            <a:r>
              <a:rPr lang="en-US" sz="2000" dirty="0"/>
              <a:t>• Stores</a:t>
            </a:r>
            <a:endParaRPr sz="2000" dirty="0"/>
          </a:p>
          <a:p>
            <a:pPr marL="0" lvl="0" indent="0" algn="l" rtl="0">
              <a:spcBef>
                <a:spcPts val="1000"/>
              </a:spcBef>
              <a:spcAft>
                <a:spcPts val="0"/>
              </a:spcAft>
              <a:buNone/>
            </a:pPr>
            <a:r>
              <a:rPr lang="en-US" sz="2000" dirty="0"/>
              <a:t>• Washroom</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838200" y="779646"/>
            <a:ext cx="10515600" cy="8821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Project Information</a:t>
            </a:r>
            <a:endParaRPr/>
          </a:p>
        </p:txBody>
      </p:sp>
      <p:sp>
        <p:nvSpPr>
          <p:cNvPr id="90" name="Google Shape;90;p2"/>
          <p:cNvSpPr txBox="1">
            <a:spLocks noGrp="1"/>
          </p:cNvSpPr>
          <p:nvPr>
            <p:ph type="body" idx="1"/>
          </p:nvPr>
        </p:nvSpPr>
        <p:spPr>
          <a:xfrm>
            <a:off x="838200" y="1854501"/>
            <a:ext cx="5181600" cy="4351338"/>
          </a:xfrm>
          <a:prstGeom prst="rect">
            <a:avLst/>
          </a:prstGeom>
          <a:noFill/>
          <a:ln>
            <a:noFill/>
          </a:ln>
        </p:spPr>
        <p:txBody>
          <a:bodyPr spcFirstLastPara="1" wrap="square" lIns="91425" tIns="45700" rIns="91425" bIns="45700" anchor="t" anchorCtr="0">
            <a:normAutofit/>
          </a:bodyPr>
          <a:lstStyle/>
          <a:p>
            <a:pPr marL="228600" lvl="0" indent="-198120" algn="l" rtl="0">
              <a:lnSpc>
                <a:spcPct val="90000"/>
              </a:lnSpc>
              <a:spcBef>
                <a:spcPts val="0"/>
              </a:spcBef>
              <a:spcAft>
                <a:spcPts val="0"/>
              </a:spcAft>
              <a:buClr>
                <a:schemeClr val="dk1"/>
              </a:buClr>
              <a:buSzPct val="100000"/>
              <a:buFont typeface="Calibri"/>
              <a:buChar char="•"/>
            </a:pPr>
            <a:r>
              <a:rPr lang="en-US" sz="3200" dirty="0"/>
              <a:t>Project Mentor – </a:t>
            </a:r>
            <a:endParaRPr dirty="0"/>
          </a:p>
          <a:p>
            <a:pPr marL="0" lvl="0" indent="0" algn="l" rtl="0">
              <a:lnSpc>
                <a:spcPct val="107000"/>
              </a:lnSpc>
              <a:spcBef>
                <a:spcPts val="1000"/>
              </a:spcBef>
              <a:spcAft>
                <a:spcPts val="0"/>
              </a:spcAft>
              <a:buClr>
                <a:srgbClr val="000000"/>
              </a:buClr>
              <a:buSzPct val="100000"/>
              <a:buNone/>
            </a:pPr>
            <a:r>
              <a:rPr lang="en-US" sz="2400" dirty="0">
                <a:solidFill>
                  <a:srgbClr val="000000"/>
                </a:solidFill>
              </a:rPr>
              <a:t>Ms. Dolly Mittal</a:t>
            </a:r>
            <a:endParaRPr sz="2400" dirty="0"/>
          </a:p>
          <a:p>
            <a:pPr marL="0" lvl="0" indent="0" algn="l" rtl="0">
              <a:lnSpc>
                <a:spcPct val="107000"/>
              </a:lnSpc>
              <a:spcBef>
                <a:spcPts val="1800"/>
              </a:spcBef>
              <a:spcAft>
                <a:spcPts val="0"/>
              </a:spcAft>
              <a:buClr>
                <a:srgbClr val="000000"/>
              </a:buClr>
              <a:buSzPct val="100000"/>
              <a:buNone/>
            </a:pPr>
            <a:r>
              <a:rPr lang="en-US" sz="2400" dirty="0">
                <a:solidFill>
                  <a:srgbClr val="000000"/>
                </a:solidFill>
              </a:rPr>
              <a:t>(Associate Professor)</a:t>
            </a:r>
            <a:endParaRPr sz="2400" dirty="0"/>
          </a:p>
          <a:p>
            <a:pPr marL="0" lvl="0" indent="0" algn="l" rtl="0">
              <a:lnSpc>
                <a:spcPct val="90000"/>
              </a:lnSpc>
              <a:spcBef>
                <a:spcPts val="1800"/>
              </a:spcBef>
              <a:spcAft>
                <a:spcPts val="0"/>
              </a:spcAft>
              <a:buClr>
                <a:schemeClr val="dk1"/>
              </a:buClr>
              <a:buSzPct val="100000"/>
              <a:buNone/>
            </a:pPr>
            <a:endParaRPr sz="3200" dirty="0"/>
          </a:p>
          <a:p>
            <a:pPr marL="228600" lvl="0" indent="-198120" algn="l" rtl="0">
              <a:lnSpc>
                <a:spcPct val="90000"/>
              </a:lnSpc>
              <a:spcBef>
                <a:spcPts val="1000"/>
              </a:spcBef>
              <a:spcAft>
                <a:spcPts val="0"/>
              </a:spcAft>
              <a:buClr>
                <a:schemeClr val="dk1"/>
              </a:buClr>
              <a:buSzPct val="100000"/>
              <a:buFont typeface="Calibri"/>
              <a:buChar char="•"/>
            </a:pPr>
            <a:r>
              <a:rPr lang="en-US" sz="3200" dirty="0"/>
              <a:t>Submitted to –</a:t>
            </a:r>
            <a:endParaRPr dirty="0"/>
          </a:p>
          <a:p>
            <a:pPr marL="0" lvl="0" indent="0" algn="l" rtl="0">
              <a:lnSpc>
                <a:spcPct val="90000"/>
              </a:lnSpc>
              <a:spcBef>
                <a:spcPts val="1000"/>
              </a:spcBef>
              <a:spcAft>
                <a:spcPts val="0"/>
              </a:spcAft>
              <a:buClr>
                <a:srgbClr val="000000"/>
              </a:buClr>
              <a:buSzPct val="100000"/>
              <a:buNone/>
            </a:pPr>
            <a:r>
              <a:rPr lang="en-US" sz="3200" dirty="0">
                <a:solidFill>
                  <a:srgbClr val="000000"/>
                </a:solidFill>
              </a:rPr>
              <a:t> </a:t>
            </a:r>
            <a:r>
              <a:rPr lang="en-US" sz="2400" dirty="0">
                <a:solidFill>
                  <a:srgbClr val="000000"/>
                </a:solidFill>
              </a:rPr>
              <a:t>Ms. Sanju Choudhary</a:t>
            </a:r>
            <a:endParaRPr sz="2400" dirty="0">
              <a:solidFill>
                <a:srgbClr val="000000"/>
              </a:solidFill>
            </a:endParaRPr>
          </a:p>
          <a:p>
            <a:pPr marL="0" lvl="0" indent="0" algn="l" rtl="0">
              <a:lnSpc>
                <a:spcPct val="90000"/>
              </a:lnSpc>
              <a:spcBef>
                <a:spcPts val="1000"/>
              </a:spcBef>
              <a:spcAft>
                <a:spcPts val="0"/>
              </a:spcAft>
              <a:buClr>
                <a:srgbClr val="000000"/>
              </a:buClr>
              <a:buSzPct val="100000"/>
              <a:buNone/>
            </a:pPr>
            <a:r>
              <a:rPr lang="en-US" sz="2400" dirty="0">
                <a:solidFill>
                  <a:srgbClr val="000000"/>
                </a:solidFill>
              </a:rPr>
              <a:t>(Associate Professor)</a:t>
            </a:r>
            <a:endParaRPr sz="2400" dirty="0"/>
          </a:p>
          <a:p>
            <a:pPr marL="0" lvl="0" indent="0" algn="l" rtl="0">
              <a:lnSpc>
                <a:spcPct val="90000"/>
              </a:lnSpc>
              <a:spcBef>
                <a:spcPts val="1000"/>
              </a:spcBef>
              <a:spcAft>
                <a:spcPts val="0"/>
              </a:spcAft>
              <a:buClr>
                <a:schemeClr val="dk1"/>
              </a:buClr>
              <a:buSzPct val="100000"/>
              <a:buNone/>
            </a:pPr>
            <a:endParaRPr sz="3200" dirty="0"/>
          </a:p>
          <a:p>
            <a:pPr marL="228600" lvl="0" indent="-25400" algn="l" rtl="0">
              <a:lnSpc>
                <a:spcPct val="90000"/>
              </a:lnSpc>
              <a:spcBef>
                <a:spcPts val="1000"/>
              </a:spcBef>
              <a:spcAft>
                <a:spcPts val="0"/>
              </a:spcAft>
              <a:buClr>
                <a:schemeClr val="dk1"/>
              </a:buClr>
              <a:buSzPct val="100000"/>
              <a:buNone/>
            </a:pPr>
            <a:endParaRPr sz="3200" dirty="0"/>
          </a:p>
          <a:p>
            <a:pPr marL="228600" lvl="0" indent="-25400" algn="l" rtl="0">
              <a:lnSpc>
                <a:spcPct val="90000"/>
              </a:lnSpc>
              <a:spcBef>
                <a:spcPts val="1000"/>
              </a:spcBef>
              <a:spcAft>
                <a:spcPts val="0"/>
              </a:spcAft>
              <a:buClr>
                <a:schemeClr val="dk1"/>
              </a:buClr>
              <a:buSzPct val="100000"/>
              <a:buNone/>
            </a:pPr>
            <a:endParaRPr sz="3200" dirty="0"/>
          </a:p>
        </p:txBody>
      </p:sp>
      <p:sp>
        <p:nvSpPr>
          <p:cNvPr id="91" name="Google Shape;91;p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3200"/>
              <a:buFont typeface="Calibri"/>
              <a:buChar char="•"/>
            </a:pPr>
            <a:r>
              <a:rPr lang="en-US" sz="3200"/>
              <a:t>Team Members –</a:t>
            </a:r>
            <a:endParaRPr/>
          </a:p>
          <a:p>
            <a:pPr marL="0" lvl="0" indent="0" algn="l" rtl="0">
              <a:lnSpc>
                <a:spcPct val="90000"/>
              </a:lnSpc>
              <a:spcBef>
                <a:spcPts val="1000"/>
              </a:spcBef>
              <a:spcAft>
                <a:spcPts val="0"/>
              </a:spcAft>
              <a:buClr>
                <a:schemeClr val="dk1"/>
              </a:buClr>
              <a:buSzPts val="2400"/>
              <a:buNone/>
            </a:pPr>
            <a:r>
              <a:rPr lang="en-US" sz="2400"/>
              <a:t>   1-Shashank Varshney (19ESKIT086)</a:t>
            </a:r>
            <a:endParaRPr/>
          </a:p>
          <a:p>
            <a:pPr marL="0" lvl="0" indent="0" algn="l" rtl="0">
              <a:lnSpc>
                <a:spcPct val="90000"/>
              </a:lnSpc>
              <a:spcBef>
                <a:spcPts val="1000"/>
              </a:spcBef>
              <a:spcAft>
                <a:spcPts val="0"/>
              </a:spcAft>
              <a:buClr>
                <a:schemeClr val="dk1"/>
              </a:buClr>
              <a:buSzPts val="2400"/>
              <a:buNone/>
            </a:pPr>
            <a:r>
              <a:rPr lang="en-US" sz="2400"/>
              <a:t>   2-Shivam Thakkar (19ESKIT087)</a:t>
            </a:r>
            <a:endParaRPr/>
          </a:p>
          <a:p>
            <a:pPr marL="0" lvl="0" indent="0" algn="l" rtl="0">
              <a:lnSpc>
                <a:spcPct val="90000"/>
              </a:lnSpc>
              <a:spcBef>
                <a:spcPts val="1000"/>
              </a:spcBef>
              <a:spcAft>
                <a:spcPts val="0"/>
              </a:spcAft>
              <a:buClr>
                <a:schemeClr val="dk1"/>
              </a:buClr>
              <a:buSzPts val="2400"/>
              <a:buNone/>
            </a:pPr>
            <a:r>
              <a:rPr lang="en-US" sz="2400"/>
              <a:t>   3-Sujal Somani (19ESKIT092)</a:t>
            </a:r>
            <a:endParaRPr/>
          </a:p>
          <a:p>
            <a:pPr marL="0" lvl="0" indent="0" algn="l" rtl="0">
              <a:lnSpc>
                <a:spcPct val="90000"/>
              </a:lnSpc>
              <a:spcBef>
                <a:spcPts val="1000"/>
              </a:spcBef>
              <a:spcAft>
                <a:spcPts val="0"/>
              </a:spcAft>
              <a:buClr>
                <a:schemeClr val="dk1"/>
              </a:buClr>
              <a:buSzPts val="2400"/>
              <a:buNone/>
            </a:pPr>
            <a:r>
              <a:rPr lang="en-US" sz="2400"/>
              <a:t>   4-Yuvraj Gakkhar (19ESKIT100)</a:t>
            </a:r>
            <a:endParaRPr/>
          </a:p>
          <a:p>
            <a:pPr marL="0" lvl="0" indent="0" algn="l" rtl="0">
              <a:lnSpc>
                <a:spcPct val="90000"/>
              </a:lnSpc>
              <a:spcBef>
                <a:spcPts val="1000"/>
              </a:spcBef>
              <a:spcAft>
                <a:spcPts val="0"/>
              </a:spcAft>
              <a:buClr>
                <a:schemeClr val="dk1"/>
              </a:buClr>
              <a:buSzPts val="1800"/>
              <a:buNone/>
            </a:pPr>
            <a:r>
              <a:rPr lang="en-US" sz="1800"/>
              <a:t>   </a:t>
            </a:r>
            <a:endParaRPr/>
          </a:p>
          <a:p>
            <a:pPr marL="228600" lvl="0" indent="-50800" algn="l" rtl="0">
              <a:lnSpc>
                <a:spcPct val="90000"/>
              </a:lnSpc>
              <a:spcBef>
                <a:spcPts val="1000"/>
              </a:spcBef>
              <a:spcAft>
                <a:spcPts val="0"/>
              </a:spcAft>
              <a:buClr>
                <a:schemeClr val="dk1"/>
              </a:buClr>
              <a:buSzPts val="2800"/>
              <a:buNone/>
            </a:pPr>
            <a:endParaRPr/>
          </a:p>
          <a:p>
            <a:pPr marL="228600" lvl="0" indent="-25400" algn="l" rtl="0">
              <a:lnSpc>
                <a:spcPct val="90000"/>
              </a:lnSpc>
              <a:spcBef>
                <a:spcPts val="1000"/>
              </a:spcBef>
              <a:spcAft>
                <a:spcPts val="0"/>
              </a:spcAft>
              <a:buClr>
                <a:schemeClr val="dk1"/>
              </a:buClr>
              <a:buSzPts val="3200"/>
              <a:buNone/>
            </a:pP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c356846b0016d87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Module - 2:</a:t>
            </a:r>
            <a:endParaRPr/>
          </a:p>
        </p:txBody>
      </p:sp>
      <p:sp>
        <p:nvSpPr>
          <p:cNvPr id="246" name="Google Shape;246;g1c356846b0016d87_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dirty="0"/>
              <a:t>Feedback Form Page:</a:t>
            </a:r>
            <a:endParaRPr sz="2000" b="1" dirty="0"/>
          </a:p>
          <a:p>
            <a:pPr marL="0" lvl="0" indent="0" algn="l" rtl="0">
              <a:spcBef>
                <a:spcPts val="1000"/>
              </a:spcBef>
              <a:spcAft>
                <a:spcPts val="0"/>
              </a:spcAft>
              <a:buNone/>
            </a:pPr>
            <a:r>
              <a:rPr lang="en-US" sz="2000" dirty="0"/>
              <a:t>After selecting the department in feedback page the passenger in redirect to the re-</a:t>
            </a:r>
            <a:endParaRPr sz="2000" dirty="0"/>
          </a:p>
          <a:p>
            <a:pPr marL="0" lvl="0" indent="0" algn="l" rtl="0">
              <a:spcBef>
                <a:spcPts val="1000"/>
              </a:spcBef>
              <a:spcAft>
                <a:spcPts val="0"/>
              </a:spcAft>
              <a:buNone/>
            </a:pPr>
            <a:r>
              <a:rPr lang="en-US" sz="2000" dirty="0" err="1"/>
              <a:t>spective</a:t>
            </a:r>
            <a:r>
              <a:rPr lang="en-US" sz="2000" dirty="0"/>
              <a:t> feedback form of that department and the passenger here can give their</a:t>
            </a:r>
            <a:endParaRPr sz="2000" dirty="0"/>
          </a:p>
          <a:p>
            <a:pPr marL="0" lvl="0" indent="0" algn="l" rtl="0">
              <a:spcBef>
                <a:spcPts val="1000"/>
              </a:spcBef>
              <a:spcAft>
                <a:spcPts val="0"/>
              </a:spcAft>
              <a:buNone/>
            </a:pPr>
            <a:r>
              <a:rPr lang="en-US" sz="2000" dirty="0"/>
              <a:t>feedbacks based on different services or parameters between 0.5 and 5. They can</a:t>
            </a:r>
            <a:endParaRPr sz="2000" dirty="0"/>
          </a:p>
          <a:p>
            <a:pPr marL="0" lvl="0" indent="0" algn="l" rtl="0">
              <a:spcBef>
                <a:spcPts val="1000"/>
              </a:spcBef>
              <a:spcAft>
                <a:spcPts val="0"/>
              </a:spcAft>
              <a:buNone/>
            </a:pPr>
            <a:r>
              <a:rPr lang="en-US" sz="2000" dirty="0"/>
              <a:t>also give the feedback message for the respective department.</a:t>
            </a:r>
            <a:endParaRP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c356846b0016d87_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Module - 3:</a:t>
            </a:r>
            <a:endParaRPr/>
          </a:p>
        </p:txBody>
      </p:sp>
      <p:sp>
        <p:nvSpPr>
          <p:cNvPr id="252" name="Google Shape;252;g1c356846b0016d87_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dirty="0"/>
              <a:t>Admin:</a:t>
            </a:r>
            <a:endParaRPr sz="2000" b="1" dirty="0"/>
          </a:p>
          <a:p>
            <a:pPr marL="0" lvl="0" indent="0" algn="l" rtl="0">
              <a:spcBef>
                <a:spcPts val="1000"/>
              </a:spcBef>
              <a:spcAft>
                <a:spcPts val="0"/>
              </a:spcAft>
              <a:buNone/>
            </a:pPr>
            <a:r>
              <a:rPr lang="en-US" sz="2000" dirty="0"/>
              <a:t>This page is the first page after login a manager will see.</a:t>
            </a:r>
            <a:endParaRPr sz="2000" dirty="0"/>
          </a:p>
          <a:p>
            <a:pPr marL="0" lvl="0" indent="0" algn="l" rtl="0">
              <a:spcBef>
                <a:spcPts val="1000"/>
              </a:spcBef>
              <a:spcAft>
                <a:spcPts val="0"/>
              </a:spcAft>
              <a:buNone/>
            </a:pPr>
            <a:r>
              <a:rPr lang="en-US" sz="2000" b="1" dirty="0"/>
              <a:t>Feedback Page:</a:t>
            </a:r>
            <a:endParaRPr sz="2000" b="1" dirty="0"/>
          </a:p>
          <a:p>
            <a:pPr marL="0" lvl="0" indent="0" algn="l" rtl="0">
              <a:spcBef>
                <a:spcPts val="1000"/>
              </a:spcBef>
              <a:spcAft>
                <a:spcPts val="0"/>
              </a:spcAft>
              <a:buNone/>
            </a:pPr>
            <a:r>
              <a:rPr lang="en-US" sz="2000" dirty="0"/>
              <a:t>This page is the same as the one in passenger module. It also has the same 8 de-</a:t>
            </a:r>
            <a:endParaRPr sz="2000" dirty="0"/>
          </a:p>
          <a:p>
            <a:pPr marL="0" lvl="0" indent="0" algn="l" rtl="0">
              <a:spcBef>
                <a:spcPts val="1000"/>
              </a:spcBef>
              <a:spcAft>
                <a:spcPts val="0"/>
              </a:spcAft>
              <a:buNone/>
            </a:pPr>
            <a:r>
              <a:rPr lang="en-US" sz="2000" dirty="0" err="1"/>
              <a:t>partments</a:t>
            </a:r>
            <a:r>
              <a:rPr lang="en-US" sz="2000" dirty="0"/>
              <a:t> but when the admin clicks on it, he will be able to view the results to</a:t>
            </a:r>
            <a:endParaRPr sz="2000" dirty="0"/>
          </a:p>
          <a:p>
            <a:pPr marL="0" lvl="0" indent="0" algn="l" rtl="0">
              <a:spcBef>
                <a:spcPts val="1000"/>
              </a:spcBef>
              <a:spcAft>
                <a:spcPts val="0"/>
              </a:spcAft>
              <a:buNone/>
            </a:pPr>
            <a:r>
              <a:rPr lang="en-US" sz="2000" dirty="0"/>
              <a:t>feedbacks given by the passengers.</a:t>
            </a: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c356846b0016d87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Module - 4:</a:t>
            </a:r>
            <a:endParaRPr/>
          </a:p>
        </p:txBody>
      </p:sp>
      <p:sp>
        <p:nvSpPr>
          <p:cNvPr id="258" name="Google Shape;258;g1c356846b0016d87_53"/>
          <p:cNvSpPr txBox="1">
            <a:spLocks noGrp="1"/>
          </p:cNvSpPr>
          <p:nvPr>
            <p:ph type="body" idx="1"/>
          </p:nvPr>
        </p:nvSpPr>
        <p:spPr>
          <a:xfrm>
            <a:off x="838200" y="16908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dirty="0"/>
              <a:t>Feedback Management:</a:t>
            </a:r>
          </a:p>
          <a:p>
            <a:pPr marL="0" lvl="0" indent="0" algn="l" rtl="0">
              <a:spcBef>
                <a:spcPts val="1000"/>
              </a:spcBef>
              <a:spcAft>
                <a:spcPts val="0"/>
              </a:spcAft>
              <a:buNone/>
            </a:pPr>
            <a:r>
              <a:rPr lang="en-US" sz="2000" dirty="0"/>
              <a:t>This displays the feedbacks summary of the respective department in the form </a:t>
            </a:r>
            <a:r>
              <a:rPr lang="en-US" sz="2000" dirty="0" err="1"/>
              <a:t>ofcircular</a:t>
            </a:r>
            <a:r>
              <a:rPr lang="en-US" sz="2000" dirty="0"/>
              <a:t> progress bar. This also displays the entire feedback message given by </a:t>
            </a:r>
            <a:r>
              <a:rPr lang="en-US" sz="2000" dirty="0" err="1"/>
              <a:t>thepassengers.Mail</a:t>
            </a:r>
            <a:r>
              <a:rPr lang="en-US" sz="2000" dirty="0"/>
              <a:t> is sent to user after </a:t>
            </a:r>
            <a:r>
              <a:rPr lang="en-US" sz="2000" dirty="0" err="1"/>
              <a:t>successfull</a:t>
            </a:r>
            <a:r>
              <a:rPr lang="en-US" sz="2000" dirty="0"/>
              <a:t> feedback </a:t>
            </a:r>
            <a:r>
              <a:rPr lang="en-US" sz="2000" dirty="0" err="1"/>
              <a:t>submitition</a:t>
            </a:r>
            <a:endParaRPr lang="en-US" sz="2000" dirty="0"/>
          </a:p>
          <a:p>
            <a:pPr marL="0" lvl="0" indent="0" algn="l" rtl="0">
              <a:spcBef>
                <a:spcPts val="1000"/>
              </a:spcBef>
              <a:spcAft>
                <a:spcPts val="0"/>
              </a:spcAft>
              <a:buNone/>
            </a:pPr>
            <a:r>
              <a:rPr lang="en-US" sz="2000" dirty="0"/>
              <a:t>The overall objective of Feedback Management is the development of database technology has been to treat data as an organizational resource and as an integrated whole. DBMS allow data to be protected and organized separately from other resources.</a:t>
            </a:r>
          </a:p>
          <a:p>
            <a:pPr marL="0" lvl="0" indent="0" algn="l" rtl="0">
              <a:spcBef>
                <a:spcPts val="1000"/>
              </a:spcBef>
              <a:spcAft>
                <a:spcPts val="0"/>
              </a:spcAft>
              <a:buNone/>
            </a:pPr>
            <a:r>
              <a:rPr lang="en-US" sz="2000" dirty="0"/>
              <a:t>The organization of data in database aims to achieve three major objectives:</a:t>
            </a:r>
          </a:p>
          <a:p>
            <a:pPr marL="0" lvl="0" indent="0" algn="l" rtl="0">
              <a:spcBef>
                <a:spcPts val="1000"/>
              </a:spcBef>
              <a:spcAft>
                <a:spcPts val="0"/>
              </a:spcAft>
              <a:buNone/>
            </a:pPr>
            <a:r>
              <a:rPr lang="en-US" sz="2000" dirty="0"/>
              <a:t>• Data integration.</a:t>
            </a:r>
          </a:p>
          <a:p>
            <a:pPr marL="0" lvl="0" indent="0" algn="l" rtl="0">
              <a:spcBef>
                <a:spcPts val="1000"/>
              </a:spcBef>
              <a:spcAft>
                <a:spcPts val="0"/>
              </a:spcAft>
              <a:buNone/>
            </a:pPr>
            <a:r>
              <a:rPr lang="en-US" sz="2000" dirty="0"/>
              <a:t>• Data integrity.</a:t>
            </a:r>
          </a:p>
          <a:p>
            <a:pPr marL="0" lvl="0" indent="0" algn="l" rtl="0">
              <a:spcBef>
                <a:spcPts val="1000"/>
              </a:spcBef>
              <a:spcAft>
                <a:spcPts val="0"/>
              </a:spcAft>
              <a:buNone/>
            </a:pPr>
            <a:r>
              <a:rPr lang="en-US" sz="2000" dirty="0"/>
              <a:t>• Data independence.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Use Case</a:t>
            </a:r>
            <a:endParaRPr dirty="0"/>
          </a:p>
        </p:txBody>
      </p:sp>
      <p:sp>
        <p:nvSpPr>
          <p:cNvPr id="205" name="Google Shape;205;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sz="2000" dirty="0"/>
              <a:t>Airport Feedback App has two actors</a:t>
            </a:r>
          </a:p>
          <a:p>
            <a:pPr marL="228600" lvl="0" indent="-228600" algn="l" rtl="0">
              <a:lnSpc>
                <a:spcPct val="90000"/>
              </a:lnSpc>
              <a:spcBef>
                <a:spcPts val="1000"/>
              </a:spcBef>
              <a:spcAft>
                <a:spcPts val="0"/>
              </a:spcAft>
              <a:buClr>
                <a:schemeClr val="dk1"/>
              </a:buClr>
              <a:buSzPts val="2800"/>
              <a:buChar char="•"/>
            </a:pPr>
            <a:r>
              <a:rPr lang="en-US" sz="2000" dirty="0" err="1"/>
              <a:t>Passenger:Passenger</a:t>
            </a:r>
            <a:r>
              <a:rPr lang="en-US" sz="2000" dirty="0"/>
              <a:t> can give the feedback regarding the different departments such as airlines, check- in counter, food court, help desk, lounge, store, etc.</a:t>
            </a:r>
          </a:p>
          <a:p>
            <a:pPr marL="228600" lvl="0" indent="-228600" algn="l" rtl="0">
              <a:lnSpc>
                <a:spcPct val="90000"/>
              </a:lnSpc>
              <a:spcBef>
                <a:spcPts val="1000"/>
              </a:spcBef>
              <a:spcAft>
                <a:spcPts val="0"/>
              </a:spcAft>
              <a:buClr>
                <a:schemeClr val="dk1"/>
              </a:buClr>
              <a:buSzPts val="2800"/>
              <a:buChar char="•"/>
            </a:pPr>
            <a:r>
              <a:rPr lang="en-US" sz="2000" dirty="0" err="1"/>
              <a:t>Admin:Admin</a:t>
            </a:r>
            <a:r>
              <a:rPr lang="en-US" sz="2000" dirty="0"/>
              <a:t> has the authority to view or access the feedback provided by the passengers. Admin can also perform different types of operations on the feedback provided by the passengers to conclude different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Test Case</a:t>
            </a:r>
            <a:endParaRPr/>
          </a:p>
        </p:txBody>
      </p:sp>
      <p:sp>
        <p:nvSpPr>
          <p:cNvPr id="211" name="Google Shape;2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sz="2000" dirty="0"/>
              <a:t>Execution Test Summary Report is an overall view of Testing Process from start to end. Test Plan comes at the starting of project while Test Summary Report comes at the end of testing process. This report is given to the client for his understanding purpose.</a:t>
            </a:r>
            <a:endParaRPr sz="2000" dirty="0"/>
          </a:p>
          <a:p>
            <a:pPr marL="228600" lvl="0" indent="-228600" algn="l" rtl="0">
              <a:lnSpc>
                <a:spcPct val="90000"/>
              </a:lnSpc>
              <a:spcBef>
                <a:spcPts val="1000"/>
              </a:spcBef>
              <a:spcAft>
                <a:spcPts val="0"/>
              </a:spcAft>
              <a:buClr>
                <a:schemeClr val="dk1"/>
              </a:buClr>
              <a:buSzPts val="2800"/>
              <a:buNone/>
            </a:pPr>
            <a:r>
              <a:rPr lang="en-US" sz="2000" dirty="0"/>
              <a:t>   The Test Summary Report contents are: </a:t>
            </a:r>
            <a:endParaRPr sz="2000" dirty="0"/>
          </a:p>
          <a:p>
            <a:pPr marL="514350" lvl="0" indent="-514350" algn="l" rtl="0">
              <a:lnSpc>
                <a:spcPct val="90000"/>
              </a:lnSpc>
              <a:spcBef>
                <a:spcPts val="1000"/>
              </a:spcBef>
              <a:spcAft>
                <a:spcPts val="0"/>
              </a:spcAft>
              <a:buClr>
                <a:schemeClr val="dk1"/>
              </a:buClr>
              <a:buSzPts val="2800"/>
              <a:buFont typeface="Wingdings" panose="05000000000000000000" pitchFamily="2" charset="2"/>
              <a:buChar char="Ø"/>
            </a:pPr>
            <a:r>
              <a:rPr lang="en-US" sz="1800" dirty="0"/>
              <a:t>Test Case ID generated = PRO1, PRO22. </a:t>
            </a:r>
            <a:endParaRPr sz="1800" dirty="0"/>
          </a:p>
          <a:p>
            <a:pPr marL="514350" lvl="0" indent="-514350" algn="l" rtl="0">
              <a:lnSpc>
                <a:spcPct val="90000"/>
              </a:lnSpc>
              <a:spcBef>
                <a:spcPts val="1000"/>
              </a:spcBef>
              <a:spcAft>
                <a:spcPts val="0"/>
              </a:spcAft>
              <a:buClr>
                <a:schemeClr val="dk1"/>
              </a:buClr>
              <a:buSzPts val="2800"/>
              <a:buFont typeface="Wingdings" panose="05000000000000000000" pitchFamily="2" charset="2"/>
              <a:buChar char="Ø"/>
            </a:pPr>
            <a:r>
              <a:rPr lang="en-US" sz="1800" dirty="0"/>
              <a:t>Total number of resources consumed = 23. </a:t>
            </a:r>
            <a:endParaRPr sz="1800" dirty="0"/>
          </a:p>
          <a:p>
            <a:pPr marL="514350" lvl="0" indent="-514350" algn="l" rtl="0">
              <a:lnSpc>
                <a:spcPct val="90000"/>
              </a:lnSpc>
              <a:spcBef>
                <a:spcPts val="1000"/>
              </a:spcBef>
              <a:spcAft>
                <a:spcPts val="0"/>
              </a:spcAft>
              <a:buClr>
                <a:schemeClr val="dk1"/>
              </a:buClr>
              <a:buSzPts val="2800"/>
              <a:buFont typeface="Wingdings" panose="05000000000000000000" pitchFamily="2" charset="2"/>
              <a:buChar char="Ø"/>
            </a:pPr>
            <a:r>
              <a:rPr lang="en-US" sz="1800" dirty="0"/>
              <a:t>Passed Test Cases = 24. </a:t>
            </a:r>
            <a:endParaRPr sz="1800" dirty="0"/>
          </a:p>
          <a:p>
            <a:pPr marL="514350" lvl="0" indent="-514350" algn="l" rtl="0">
              <a:lnSpc>
                <a:spcPct val="90000"/>
              </a:lnSpc>
              <a:spcBef>
                <a:spcPts val="1000"/>
              </a:spcBef>
              <a:spcAft>
                <a:spcPts val="0"/>
              </a:spcAft>
              <a:buClr>
                <a:schemeClr val="dk1"/>
              </a:buClr>
              <a:buSzPts val="2800"/>
              <a:buFont typeface="Wingdings" panose="05000000000000000000" pitchFamily="2" charset="2"/>
              <a:buChar char="Ø"/>
            </a:pPr>
            <a:r>
              <a:rPr lang="en-US" sz="1800" dirty="0"/>
              <a:t>Failed Test cases = 05. </a:t>
            </a:r>
            <a:endParaRPr sz="1800" dirty="0"/>
          </a:p>
          <a:p>
            <a:pPr marL="514350" lvl="0" indent="-514350" algn="l" rtl="0">
              <a:lnSpc>
                <a:spcPct val="90000"/>
              </a:lnSpc>
              <a:spcBef>
                <a:spcPts val="1000"/>
              </a:spcBef>
              <a:spcAft>
                <a:spcPts val="0"/>
              </a:spcAft>
              <a:buClr>
                <a:schemeClr val="dk1"/>
              </a:buClr>
              <a:buSzPts val="2800"/>
              <a:buFont typeface="Wingdings" panose="05000000000000000000" pitchFamily="2" charset="2"/>
              <a:buChar char="Ø"/>
            </a:pPr>
            <a:r>
              <a:rPr lang="en-US" sz="1800" dirty="0"/>
              <a:t>Status of Test Cases = Passed</a:t>
            </a:r>
            <a:endParaRP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25d554ee95_0_9"/>
          <p:cNvSpPr txBox="1">
            <a:spLocks noGrp="1"/>
          </p:cNvSpPr>
          <p:nvPr>
            <p:ph type="title"/>
          </p:nvPr>
        </p:nvSpPr>
        <p:spPr>
          <a:xfrm>
            <a:off x="838200" y="2002638"/>
            <a:ext cx="10515600" cy="2852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7200"/>
              <a:t>Screenshots</a:t>
            </a:r>
            <a:endParaRPr sz="7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25d554ee95_0_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About</a:t>
            </a:r>
            <a:endParaRPr/>
          </a:p>
        </p:txBody>
      </p:sp>
      <p:pic>
        <p:nvPicPr>
          <p:cNvPr id="269" name="Google Shape;269;g225d554ee95_0_38"/>
          <p:cNvPicPr preferRelativeResize="0"/>
          <p:nvPr/>
        </p:nvPicPr>
        <p:blipFill>
          <a:blip r:embed="rId3">
            <a:alphaModFix/>
          </a:blip>
          <a:stretch>
            <a:fillRect/>
          </a:stretch>
        </p:blipFill>
        <p:spPr>
          <a:xfrm>
            <a:off x="152400" y="1843225"/>
            <a:ext cx="10361554" cy="486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25d554ee95_0_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Admin Login</a:t>
            </a:r>
            <a:endParaRPr/>
          </a:p>
        </p:txBody>
      </p:sp>
      <p:pic>
        <p:nvPicPr>
          <p:cNvPr id="275" name="Google Shape;275;g225d554ee95_0_42"/>
          <p:cNvPicPr preferRelativeResize="0"/>
          <p:nvPr/>
        </p:nvPicPr>
        <p:blipFill>
          <a:blip r:embed="rId3">
            <a:alphaModFix/>
          </a:blip>
          <a:stretch>
            <a:fillRect/>
          </a:stretch>
        </p:blipFill>
        <p:spPr>
          <a:xfrm>
            <a:off x="152400" y="1843225"/>
            <a:ext cx="10304371" cy="486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25d554ee95_0_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Admin Interface</a:t>
            </a:r>
            <a:endParaRPr/>
          </a:p>
        </p:txBody>
      </p:sp>
      <p:pic>
        <p:nvPicPr>
          <p:cNvPr id="281" name="Google Shape;281;g225d554ee95_0_46"/>
          <p:cNvPicPr preferRelativeResize="0"/>
          <p:nvPr/>
        </p:nvPicPr>
        <p:blipFill>
          <a:blip r:embed="rId3">
            <a:alphaModFix/>
          </a:blip>
          <a:stretch>
            <a:fillRect/>
          </a:stretch>
        </p:blipFill>
        <p:spPr>
          <a:xfrm>
            <a:off x="152400" y="1843225"/>
            <a:ext cx="10431014" cy="4862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25d554ee95_0_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Admin Interface</a:t>
            </a:r>
            <a:endParaRPr/>
          </a:p>
        </p:txBody>
      </p:sp>
      <p:pic>
        <p:nvPicPr>
          <p:cNvPr id="287" name="Google Shape;287;g225d554ee95_0_50"/>
          <p:cNvPicPr preferRelativeResize="0"/>
          <p:nvPr/>
        </p:nvPicPr>
        <p:blipFill>
          <a:blip r:embed="rId3">
            <a:alphaModFix/>
          </a:blip>
          <a:stretch>
            <a:fillRect/>
          </a:stretch>
        </p:blipFill>
        <p:spPr>
          <a:xfrm>
            <a:off x="152400" y="1919425"/>
            <a:ext cx="10442683" cy="4862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642133" y="478140"/>
            <a:ext cx="10254465" cy="7855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Times New Roman"/>
              <a:buNone/>
            </a:pPr>
            <a:r>
              <a:rPr lang="en-US" dirty="0"/>
              <a:t>Table of Contents</a:t>
            </a:r>
            <a:endParaRPr dirty="0"/>
          </a:p>
        </p:txBody>
      </p:sp>
      <p:sp>
        <p:nvSpPr>
          <p:cNvPr id="97" name="Google Shape;97;p3"/>
          <p:cNvSpPr txBox="1">
            <a:spLocks noGrp="1"/>
          </p:cNvSpPr>
          <p:nvPr>
            <p:ph type="body" idx="1"/>
          </p:nvPr>
        </p:nvSpPr>
        <p:spPr>
          <a:xfrm>
            <a:off x="642133" y="1343466"/>
            <a:ext cx="10696254" cy="4913104"/>
          </a:xfrm>
          <a:prstGeom prst="rect">
            <a:avLst/>
          </a:prstGeom>
          <a:noFill/>
          <a:ln>
            <a:noFill/>
          </a:ln>
        </p:spPr>
        <p:txBody>
          <a:bodyPr spcFirstLastPara="1" wrap="square" lIns="91425" tIns="45700" rIns="91425" bIns="45700" anchor="t" anchorCtr="0">
            <a:noAutofit/>
          </a:bodyPr>
          <a:lstStyle/>
          <a:p>
            <a:pPr marL="228600" lvl="0" indent="-211455" algn="l" rtl="0">
              <a:lnSpc>
                <a:spcPct val="120000"/>
              </a:lnSpc>
              <a:spcBef>
                <a:spcPts val="0"/>
              </a:spcBef>
              <a:spcAft>
                <a:spcPts val="0"/>
              </a:spcAft>
              <a:buClr>
                <a:srgbClr val="000000"/>
              </a:buClr>
              <a:buSzPct val="100000"/>
              <a:buFont typeface="Calibri"/>
              <a:buChar char="•"/>
            </a:pPr>
            <a:r>
              <a:rPr lang="en-IN" sz="2000" dirty="0">
                <a:solidFill>
                  <a:srgbClr val="000000"/>
                </a:solidFill>
              </a:rPr>
              <a:t>Introduction</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Purpose</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Existing System</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Proposed System</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Scope</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System Requirements</a:t>
            </a:r>
            <a:endParaRPr sz="2000" dirty="0"/>
          </a:p>
          <a:p>
            <a:pPr marL="228600" lvl="0" indent="-211455" algn="l" rtl="0">
              <a:lnSpc>
                <a:spcPct val="120000"/>
              </a:lnSpc>
              <a:spcBef>
                <a:spcPts val="1800"/>
              </a:spcBef>
              <a:spcAft>
                <a:spcPts val="0"/>
              </a:spcAft>
              <a:buClr>
                <a:srgbClr val="000000"/>
              </a:buClr>
              <a:buSzPct val="100000"/>
              <a:buFont typeface="Calibri"/>
              <a:buChar char="•"/>
            </a:pPr>
            <a:r>
              <a:rPr lang="en-IN" sz="2000" dirty="0">
                <a:solidFill>
                  <a:srgbClr val="000000"/>
                </a:solidFill>
              </a:rPr>
              <a:t>User </a:t>
            </a:r>
            <a:r>
              <a:rPr lang="en-US" sz="2000" dirty="0"/>
              <a:t>Characteristics</a:t>
            </a:r>
          </a:p>
          <a:p>
            <a:pPr marL="228600" lvl="0" indent="-211455" algn="l" rtl="0">
              <a:lnSpc>
                <a:spcPct val="120000"/>
              </a:lnSpc>
              <a:spcBef>
                <a:spcPts val="1800"/>
              </a:spcBef>
              <a:spcAft>
                <a:spcPts val="0"/>
              </a:spcAft>
              <a:buClr>
                <a:srgbClr val="000000"/>
              </a:buClr>
              <a:buSzPct val="100000"/>
              <a:buFont typeface="Calibri"/>
              <a:buChar char="•"/>
            </a:pPr>
            <a:r>
              <a:rPr lang="en-US" sz="2000" dirty="0"/>
              <a:t>Constraints</a:t>
            </a:r>
          </a:p>
          <a:p>
            <a:pPr marL="17145" lvl="0" indent="0" algn="l" rtl="0">
              <a:lnSpc>
                <a:spcPct val="107000"/>
              </a:lnSpc>
              <a:spcBef>
                <a:spcPts val="1800"/>
              </a:spcBef>
              <a:spcAft>
                <a:spcPts val="0"/>
              </a:spcAft>
              <a:buClr>
                <a:srgbClr val="000000"/>
              </a:buClr>
              <a:buSzPct val="100000"/>
              <a:buNone/>
            </a:pPr>
            <a:endParaRPr sz="2000" dirty="0"/>
          </a:p>
          <a:p>
            <a:pPr marL="228600" lvl="0" indent="-51435" algn="l" rtl="0">
              <a:lnSpc>
                <a:spcPct val="90000"/>
              </a:lnSpc>
              <a:spcBef>
                <a:spcPts val="1800"/>
              </a:spcBef>
              <a:spcAft>
                <a:spcPts val="0"/>
              </a:spcAft>
              <a:buClr>
                <a:schemeClr val="dk1"/>
              </a:buClr>
              <a:buSzPct val="100000"/>
              <a:buNone/>
            </a:pP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25d554ee95_0_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Admin Interface</a:t>
            </a:r>
            <a:endParaRPr/>
          </a:p>
        </p:txBody>
      </p:sp>
      <p:pic>
        <p:nvPicPr>
          <p:cNvPr id="293" name="Google Shape;293;g225d554ee95_0_54"/>
          <p:cNvPicPr preferRelativeResize="0"/>
          <p:nvPr/>
        </p:nvPicPr>
        <p:blipFill>
          <a:blip r:embed="rId3">
            <a:alphaModFix/>
          </a:blip>
          <a:stretch>
            <a:fillRect/>
          </a:stretch>
        </p:blipFill>
        <p:spPr>
          <a:xfrm>
            <a:off x="152400" y="1843225"/>
            <a:ext cx="10221241" cy="4862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25d554ee95_0_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Admin Interface</a:t>
            </a:r>
            <a:endParaRPr/>
          </a:p>
        </p:txBody>
      </p:sp>
      <p:pic>
        <p:nvPicPr>
          <p:cNvPr id="299" name="Google Shape;299;g225d554ee95_0_58"/>
          <p:cNvPicPr preferRelativeResize="0"/>
          <p:nvPr/>
        </p:nvPicPr>
        <p:blipFill>
          <a:blip r:embed="rId3">
            <a:alphaModFix/>
          </a:blip>
          <a:stretch>
            <a:fillRect/>
          </a:stretch>
        </p:blipFill>
        <p:spPr>
          <a:xfrm>
            <a:off x="152400" y="1843225"/>
            <a:ext cx="10283082" cy="486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25d554ee95_0_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Client Login</a:t>
            </a:r>
            <a:endParaRPr/>
          </a:p>
        </p:txBody>
      </p:sp>
      <p:pic>
        <p:nvPicPr>
          <p:cNvPr id="305" name="Google Shape;305;g225d554ee95_0_62"/>
          <p:cNvPicPr preferRelativeResize="0"/>
          <p:nvPr/>
        </p:nvPicPr>
        <p:blipFill>
          <a:blip r:embed="rId3">
            <a:alphaModFix/>
          </a:blip>
          <a:stretch>
            <a:fillRect/>
          </a:stretch>
        </p:blipFill>
        <p:spPr>
          <a:xfrm>
            <a:off x="152400" y="1843225"/>
            <a:ext cx="10361554" cy="4862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25d554ee95_0_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Client Interface</a:t>
            </a:r>
            <a:endParaRPr/>
          </a:p>
        </p:txBody>
      </p:sp>
      <p:pic>
        <p:nvPicPr>
          <p:cNvPr id="311" name="Google Shape;311;g225d554ee95_0_66"/>
          <p:cNvPicPr preferRelativeResize="0"/>
          <p:nvPr/>
        </p:nvPicPr>
        <p:blipFill>
          <a:blip r:embed="rId3">
            <a:alphaModFix/>
          </a:blip>
          <a:stretch>
            <a:fillRect/>
          </a:stretch>
        </p:blipFill>
        <p:spPr>
          <a:xfrm>
            <a:off x="152400" y="1843225"/>
            <a:ext cx="10316414" cy="4862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25d554ee95_0_7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Client Interface</a:t>
            </a:r>
            <a:endParaRPr/>
          </a:p>
        </p:txBody>
      </p:sp>
      <p:pic>
        <p:nvPicPr>
          <p:cNvPr id="317" name="Google Shape;317;g225d554ee95_0_70"/>
          <p:cNvPicPr preferRelativeResize="0"/>
          <p:nvPr/>
        </p:nvPicPr>
        <p:blipFill>
          <a:blip r:embed="rId3">
            <a:alphaModFix/>
          </a:blip>
          <a:stretch>
            <a:fillRect/>
          </a:stretch>
        </p:blipFill>
        <p:spPr>
          <a:xfrm>
            <a:off x="152400" y="1843225"/>
            <a:ext cx="10338605" cy="4862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25d554ee95_0_7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Review Interface</a:t>
            </a:r>
            <a:endParaRPr/>
          </a:p>
        </p:txBody>
      </p:sp>
      <p:pic>
        <p:nvPicPr>
          <p:cNvPr id="323" name="Google Shape;323;g225d554ee95_0_74"/>
          <p:cNvPicPr preferRelativeResize="0"/>
          <p:nvPr/>
        </p:nvPicPr>
        <p:blipFill>
          <a:blip r:embed="rId3">
            <a:alphaModFix/>
          </a:blip>
          <a:stretch>
            <a:fillRect/>
          </a:stretch>
        </p:blipFill>
        <p:spPr>
          <a:xfrm>
            <a:off x="152400" y="1843225"/>
            <a:ext cx="10338605" cy="4862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25d554ee95_0_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Error Pop-up</a:t>
            </a:r>
            <a:endParaRPr/>
          </a:p>
        </p:txBody>
      </p:sp>
      <p:pic>
        <p:nvPicPr>
          <p:cNvPr id="329" name="Google Shape;329;g225d554ee95_0_78"/>
          <p:cNvPicPr preferRelativeResize="0"/>
          <p:nvPr/>
        </p:nvPicPr>
        <p:blipFill>
          <a:blip r:embed="rId3">
            <a:alphaModFix/>
          </a:blip>
          <a:stretch>
            <a:fillRect/>
          </a:stretch>
        </p:blipFill>
        <p:spPr>
          <a:xfrm>
            <a:off x="152400" y="1843225"/>
            <a:ext cx="10361554" cy="486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25d554ee95_0_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Feedback Message Interface</a:t>
            </a:r>
            <a:endParaRPr/>
          </a:p>
        </p:txBody>
      </p:sp>
      <p:pic>
        <p:nvPicPr>
          <p:cNvPr id="335" name="Google Shape;335;g225d554ee95_0_82"/>
          <p:cNvPicPr preferRelativeResize="0"/>
          <p:nvPr/>
        </p:nvPicPr>
        <p:blipFill>
          <a:blip r:embed="rId3">
            <a:alphaModFix/>
          </a:blip>
          <a:stretch>
            <a:fillRect/>
          </a:stretch>
        </p:blipFill>
        <p:spPr>
          <a:xfrm>
            <a:off x="152400" y="1843225"/>
            <a:ext cx="10361554" cy="4862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25d554ee95_0_8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Feedback Submission Pop-up</a:t>
            </a:r>
            <a:endParaRPr/>
          </a:p>
        </p:txBody>
      </p:sp>
      <p:pic>
        <p:nvPicPr>
          <p:cNvPr id="341" name="Google Shape;341;g225d554ee95_0_86"/>
          <p:cNvPicPr preferRelativeResize="0"/>
          <p:nvPr/>
        </p:nvPicPr>
        <p:blipFill>
          <a:blip r:embed="rId3">
            <a:alphaModFix/>
          </a:blip>
          <a:stretch>
            <a:fillRect/>
          </a:stretch>
        </p:blipFill>
        <p:spPr>
          <a:xfrm>
            <a:off x="152400" y="1843225"/>
            <a:ext cx="10327166" cy="4862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25d554ee95_0_10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Feedback Summary</a:t>
            </a:r>
            <a:endParaRPr/>
          </a:p>
        </p:txBody>
      </p:sp>
      <p:pic>
        <p:nvPicPr>
          <p:cNvPr id="347" name="Google Shape;347;g225d554ee95_0_103"/>
          <p:cNvPicPr preferRelativeResize="0"/>
          <p:nvPr/>
        </p:nvPicPr>
        <p:blipFill>
          <a:blip r:embed="rId3">
            <a:alphaModFix/>
          </a:blip>
          <a:stretch>
            <a:fillRect/>
          </a:stretch>
        </p:blipFill>
        <p:spPr>
          <a:xfrm>
            <a:off x="152400" y="1843225"/>
            <a:ext cx="10316925" cy="4862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E02E-5E2C-1983-1C63-8C22CBD07850}"/>
              </a:ext>
            </a:extLst>
          </p:cNvPr>
          <p:cNvSpPr>
            <a:spLocks noGrp="1"/>
          </p:cNvSpPr>
          <p:nvPr>
            <p:ph type="title"/>
          </p:nvPr>
        </p:nvSpPr>
        <p:spPr>
          <a:xfrm>
            <a:off x="591621" y="241835"/>
            <a:ext cx="10515600" cy="1325563"/>
          </a:xfrm>
        </p:spPr>
        <p:txBody>
          <a:bodyPr/>
          <a:lstStyle/>
          <a:p>
            <a:r>
              <a:rPr lang="en-IN" dirty="0"/>
              <a:t>Table of Contents</a:t>
            </a:r>
          </a:p>
        </p:txBody>
      </p:sp>
      <p:sp>
        <p:nvSpPr>
          <p:cNvPr id="3" name="Text Placeholder 2">
            <a:extLst>
              <a:ext uri="{FF2B5EF4-FFF2-40B4-BE49-F238E27FC236}">
                <a16:creationId xmlns:a16="http://schemas.microsoft.com/office/drawing/2014/main" id="{C2302BC9-FF4B-E501-BC71-31C9E4378ACB}"/>
              </a:ext>
            </a:extLst>
          </p:cNvPr>
          <p:cNvSpPr>
            <a:spLocks noGrp="1"/>
          </p:cNvSpPr>
          <p:nvPr>
            <p:ph type="body" idx="1"/>
          </p:nvPr>
        </p:nvSpPr>
        <p:spPr>
          <a:xfrm>
            <a:off x="591621" y="1253331"/>
            <a:ext cx="10515600" cy="4351338"/>
          </a:xfrm>
        </p:spPr>
        <p:txBody>
          <a:bodyPr>
            <a:noAutofit/>
          </a:bodyPr>
          <a:lstStyle/>
          <a:p>
            <a:pPr marL="360045">
              <a:lnSpc>
                <a:spcPct val="120000"/>
              </a:lnSpc>
              <a:spcBef>
                <a:spcPts val="1800"/>
              </a:spcBef>
              <a:buClr>
                <a:srgbClr val="000000"/>
              </a:buClr>
              <a:buSzPct val="100000"/>
            </a:pPr>
            <a:r>
              <a:rPr lang="en-US" sz="2000" dirty="0"/>
              <a:t>Assumption &amp; Dependencies</a:t>
            </a:r>
          </a:p>
          <a:p>
            <a:pPr marL="360045">
              <a:lnSpc>
                <a:spcPct val="120000"/>
              </a:lnSpc>
              <a:spcBef>
                <a:spcPts val="1800"/>
              </a:spcBef>
              <a:buClr>
                <a:srgbClr val="000000"/>
              </a:buClr>
              <a:buSzPct val="100000"/>
            </a:pPr>
            <a:r>
              <a:rPr lang="en-US" sz="2000" dirty="0"/>
              <a:t>Technologies Used</a:t>
            </a:r>
          </a:p>
          <a:p>
            <a:pPr marL="360045">
              <a:lnSpc>
                <a:spcPct val="120000"/>
              </a:lnSpc>
              <a:spcBef>
                <a:spcPts val="1800"/>
              </a:spcBef>
              <a:buClr>
                <a:srgbClr val="000000"/>
              </a:buClr>
              <a:buSzPct val="100000"/>
            </a:pPr>
            <a:r>
              <a:rPr lang="en-US" sz="2000" dirty="0"/>
              <a:t>System Architecture</a:t>
            </a:r>
          </a:p>
          <a:p>
            <a:pPr marL="360045">
              <a:lnSpc>
                <a:spcPct val="120000"/>
              </a:lnSpc>
              <a:spcBef>
                <a:spcPts val="1800"/>
              </a:spcBef>
              <a:buClr>
                <a:srgbClr val="000000"/>
              </a:buClr>
              <a:buSzPct val="100000"/>
            </a:pPr>
            <a:r>
              <a:rPr lang="en-US" sz="2000" dirty="0"/>
              <a:t>Modules</a:t>
            </a:r>
          </a:p>
          <a:p>
            <a:pPr marL="360045">
              <a:lnSpc>
                <a:spcPct val="120000"/>
              </a:lnSpc>
              <a:spcBef>
                <a:spcPts val="1800"/>
              </a:spcBef>
              <a:buClr>
                <a:srgbClr val="000000"/>
              </a:buClr>
              <a:buSzPct val="100000"/>
            </a:pPr>
            <a:r>
              <a:rPr lang="en-US" sz="2000" dirty="0"/>
              <a:t>Use Case</a:t>
            </a:r>
          </a:p>
          <a:p>
            <a:pPr marL="360045">
              <a:lnSpc>
                <a:spcPct val="120000"/>
              </a:lnSpc>
              <a:spcBef>
                <a:spcPts val="1800"/>
              </a:spcBef>
              <a:buClr>
                <a:srgbClr val="000000"/>
              </a:buClr>
              <a:buSzPct val="100000"/>
            </a:pPr>
            <a:r>
              <a:rPr lang="en-US" sz="2000" dirty="0"/>
              <a:t>Test Case</a:t>
            </a:r>
          </a:p>
          <a:p>
            <a:pPr marL="360045">
              <a:lnSpc>
                <a:spcPct val="120000"/>
              </a:lnSpc>
              <a:spcBef>
                <a:spcPts val="1800"/>
              </a:spcBef>
              <a:buClr>
                <a:srgbClr val="000000"/>
              </a:buClr>
              <a:buSzPct val="100000"/>
            </a:pPr>
            <a:r>
              <a:rPr lang="en-US" sz="2000" dirty="0"/>
              <a:t>Project </a:t>
            </a:r>
            <a:r>
              <a:rPr lang="en-US" sz="2000" dirty="0" err="1"/>
              <a:t>ScreenShots</a:t>
            </a:r>
            <a:endParaRPr lang="en-US" sz="2000" dirty="0"/>
          </a:p>
          <a:p>
            <a:pPr marL="360045">
              <a:lnSpc>
                <a:spcPct val="120000"/>
              </a:lnSpc>
              <a:spcBef>
                <a:spcPts val="1800"/>
              </a:spcBef>
              <a:buClr>
                <a:srgbClr val="000000"/>
              </a:buClr>
              <a:buSzPct val="100000"/>
            </a:pPr>
            <a:r>
              <a:rPr lang="en-US" sz="2000" dirty="0"/>
              <a:t>Future Scope</a:t>
            </a:r>
          </a:p>
          <a:p>
            <a:pPr marL="360045">
              <a:lnSpc>
                <a:spcPct val="120000"/>
              </a:lnSpc>
              <a:spcBef>
                <a:spcPts val="1800"/>
              </a:spcBef>
              <a:buClr>
                <a:srgbClr val="000000"/>
              </a:buClr>
              <a:buSzPct val="100000"/>
            </a:pPr>
            <a:r>
              <a:rPr lang="en-IN" sz="2000" dirty="0"/>
              <a:t>References</a:t>
            </a:r>
            <a:endParaRPr lang="en-US" sz="2000" dirty="0"/>
          </a:p>
        </p:txBody>
      </p:sp>
    </p:spTree>
    <p:extLst>
      <p:ext uri="{BB962C8B-B14F-4D97-AF65-F5344CB8AC3E}">
        <p14:creationId xmlns:p14="http://schemas.microsoft.com/office/powerpoint/2010/main" val="3597407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Future Scope</a:t>
            </a:r>
            <a:endParaRPr/>
          </a:p>
        </p:txBody>
      </p:sp>
      <p:sp>
        <p:nvSpPr>
          <p:cNvPr id="217" name="Google Shape;21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sz="2000" dirty="0"/>
              <a:t>The possible future scope of this application will be on mobile platform with following enhancements:</a:t>
            </a:r>
            <a:endParaRPr sz="2000" dirty="0"/>
          </a:p>
          <a:p>
            <a:pPr marL="228600" lvl="0" indent="-228600" algn="l" rtl="0">
              <a:lnSpc>
                <a:spcPct val="90000"/>
              </a:lnSpc>
              <a:spcBef>
                <a:spcPts val="1000"/>
              </a:spcBef>
              <a:spcAft>
                <a:spcPts val="0"/>
              </a:spcAft>
              <a:buClr>
                <a:schemeClr val="dk1"/>
              </a:buClr>
              <a:buSzPts val="2800"/>
              <a:buChar char="•"/>
            </a:pPr>
            <a:r>
              <a:rPr lang="en-US" sz="2000" dirty="0"/>
              <a:t>Integrating leave management and attendance system.</a:t>
            </a:r>
            <a:endParaRPr sz="2000" dirty="0"/>
          </a:p>
          <a:p>
            <a:pPr marL="228600" lvl="0" indent="-228600" algn="l" rtl="0">
              <a:lnSpc>
                <a:spcPct val="90000"/>
              </a:lnSpc>
              <a:spcBef>
                <a:spcPts val="1000"/>
              </a:spcBef>
              <a:spcAft>
                <a:spcPts val="0"/>
              </a:spcAft>
              <a:buClr>
                <a:schemeClr val="dk1"/>
              </a:buClr>
              <a:buSzPts val="2800"/>
              <a:buChar char="•"/>
            </a:pPr>
            <a:r>
              <a:rPr lang="en-US" sz="2000" dirty="0"/>
              <a:t>Apply machine learning to generate meaningful trends and results.</a:t>
            </a:r>
            <a:endParaRPr sz="2000" dirty="0"/>
          </a:p>
          <a:p>
            <a:pPr marL="228600" lvl="0" indent="-228600" algn="l" rtl="0">
              <a:lnSpc>
                <a:spcPct val="90000"/>
              </a:lnSpc>
              <a:spcBef>
                <a:spcPts val="1000"/>
              </a:spcBef>
              <a:spcAft>
                <a:spcPts val="0"/>
              </a:spcAft>
              <a:buClr>
                <a:schemeClr val="dk1"/>
              </a:buClr>
              <a:buSzPts val="2800"/>
              <a:buChar char="•"/>
            </a:pPr>
            <a:r>
              <a:rPr lang="en-US" sz="2000" dirty="0"/>
              <a:t>Integrating complaint system</a:t>
            </a:r>
            <a:endParaRPr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Refrences</a:t>
            </a:r>
            <a:endParaRPr/>
          </a:p>
        </p:txBody>
      </p:sp>
      <p:sp>
        <p:nvSpPr>
          <p:cNvPr id="223" name="Google Shape;22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Object Oriented Modeling and Design with UML- Michael Blaha, James </a:t>
            </a:r>
            <a:r>
              <a:rPr lang="en-US" sz="2000" dirty="0" err="1"/>
              <a:t>Rambaugh</a:t>
            </a:r>
            <a:r>
              <a:rPr lang="en-US" sz="2000" dirty="0"/>
              <a:t>.</a:t>
            </a:r>
          </a:p>
          <a:p>
            <a:pPr marL="228600" lvl="0" indent="-228600" algn="l" rtl="0">
              <a:lnSpc>
                <a:spcPct val="90000"/>
              </a:lnSpc>
              <a:spcBef>
                <a:spcPts val="1000"/>
              </a:spcBef>
              <a:spcAft>
                <a:spcPts val="0"/>
              </a:spcAft>
              <a:buClr>
                <a:schemeClr val="dk1"/>
              </a:buClr>
              <a:buSzPts val="2800"/>
              <a:buChar char="•"/>
            </a:pPr>
            <a:r>
              <a:rPr lang="en-US" sz="2000" dirty="0"/>
              <a:t>Software Engineering, Seventh Edition, </a:t>
            </a:r>
            <a:r>
              <a:rPr lang="en-US" sz="2000" dirty="0" err="1"/>
              <a:t>lan</a:t>
            </a:r>
            <a:r>
              <a:rPr lang="en-US" sz="2000" dirty="0"/>
              <a:t> Sommerville.</a:t>
            </a:r>
          </a:p>
          <a:p>
            <a:pPr marL="228600" lvl="0" indent="-228600" algn="l" rtl="0">
              <a:lnSpc>
                <a:spcPct val="90000"/>
              </a:lnSpc>
              <a:spcBef>
                <a:spcPts val="1000"/>
              </a:spcBef>
              <a:spcAft>
                <a:spcPts val="0"/>
              </a:spcAft>
              <a:buClr>
                <a:schemeClr val="dk1"/>
              </a:buClr>
              <a:buSzPts val="2800"/>
              <a:buChar char="•"/>
            </a:pPr>
            <a:r>
              <a:rPr lang="en-US" sz="2000" dirty="0"/>
              <a:t>Wikipedia - www.wikipedia.com </a:t>
            </a:r>
          </a:p>
          <a:p>
            <a:pPr marL="228600" lvl="0" indent="-228600" algn="l" rtl="0">
              <a:lnSpc>
                <a:spcPct val="90000"/>
              </a:lnSpc>
              <a:spcBef>
                <a:spcPts val="1000"/>
              </a:spcBef>
              <a:spcAft>
                <a:spcPts val="0"/>
              </a:spcAft>
              <a:buClr>
                <a:schemeClr val="dk1"/>
              </a:buClr>
              <a:buSzPts val="2800"/>
              <a:buChar char="•"/>
            </a:pPr>
            <a:r>
              <a:rPr lang="en-US" sz="2000" dirty="0"/>
              <a:t>MongoDB - </a:t>
            </a:r>
            <a:r>
              <a:rPr lang="en-US" sz="2000" u="sng" dirty="0">
                <a:solidFill>
                  <a:schemeClr val="hlink"/>
                </a:solidFill>
                <a:hlinkClick r:id="rId3"/>
              </a:rPr>
              <a:t>www.mongodb.com</a:t>
            </a:r>
            <a:endParaRPr lang="en-US" sz="2000" dirty="0"/>
          </a:p>
          <a:p>
            <a:pPr marL="228600" lvl="0" indent="-228600" algn="l" rtl="0">
              <a:lnSpc>
                <a:spcPct val="90000"/>
              </a:lnSpc>
              <a:spcBef>
                <a:spcPts val="1000"/>
              </a:spcBef>
              <a:spcAft>
                <a:spcPts val="0"/>
              </a:spcAft>
              <a:buClr>
                <a:schemeClr val="dk1"/>
              </a:buClr>
              <a:buSzPts val="2800"/>
              <a:buChar char="•"/>
            </a:pPr>
            <a:r>
              <a:rPr lang="en-US" sz="2000" dirty="0"/>
              <a:t>Node.js-www.w3schools.com</a:t>
            </a:r>
          </a:p>
          <a:p>
            <a:pPr marL="228600" lvl="0" indent="-228600" algn="l" rtl="0">
              <a:lnSpc>
                <a:spcPct val="90000"/>
              </a:lnSpc>
              <a:spcBef>
                <a:spcPts val="1000"/>
              </a:spcBef>
              <a:spcAft>
                <a:spcPts val="0"/>
              </a:spcAft>
              <a:buClr>
                <a:schemeClr val="dk1"/>
              </a:buClr>
              <a:buSzPts val="2800"/>
              <a:buChar char="•"/>
            </a:pPr>
            <a:r>
              <a:rPr lang="en-US" sz="2000" dirty="0"/>
              <a:t>Express.js-www.tutorialspoint.com</a:t>
            </a:r>
          </a:p>
          <a:p>
            <a:pPr marL="228600" lvl="0" indent="-228600" algn="l" rtl="0">
              <a:lnSpc>
                <a:spcPct val="90000"/>
              </a:lnSpc>
              <a:spcBef>
                <a:spcPts val="1000"/>
              </a:spcBef>
              <a:spcAft>
                <a:spcPts val="0"/>
              </a:spcAft>
              <a:buClr>
                <a:schemeClr val="dk1"/>
              </a:buClr>
              <a:buSzPts val="2800"/>
              <a:buChar char="•"/>
            </a:pPr>
            <a:r>
              <a:rPr lang="en-US" sz="2000" dirty="0"/>
              <a:t>React.js - www.reactjs.org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676275" y="3060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chemeClr val="dk1"/>
              </a:buClr>
              <a:buSzPts val="4400"/>
              <a:buFont typeface="Times New Roman"/>
              <a:buNone/>
            </a:pPr>
            <a:r>
              <a:rPr lang="en-US"/>
              <a:t>Introduction</a:t>
            </a:r>
            <a:endParaRPr/>
          </a:p>
        </p:txBody>
      </p:sp>
      <p:sp>
        <p:nvSpPr>
          <p:cNvPr id="103" name="Google Shape;103;p4"/>
          <p:cNvSpPr txBox="1">
            <a:spLocks noGrp="1"/>
          </p:cNvSpPr>
          <p:nvPr>
            <p:ph type="body" idx="1"/>
          </p:nvPr>
        </p:nvSpPr>
        <p:spPr>
          <a:xfrm>
            <a:off x="676275" y="1501775"/>
            <a:ext cx="10839600" cy="6461100"/>
          </a:xfrm>
          <a:prstGeom prst="rect">
            <a:avLst/>
          </a:prstGeom>
          <a:noFill/>
          <a:ln>
            <a:noFill/>
          </a:ln>
        </p:spPr>
        <p:txBody>
          <a:bodyPr spcFirstLastPara="1" wrap="square" lIns="91425" tIns="45700" rIns="91425" bIns="45700" anchor="t" anchorCtr="0">
            <a:noAutofit/>
          </a:bodyPr>
          <a:lstStyle/>
          <a:p>
            <a:pPr marL="342900" algn="just">
              <a:lnSpc>
                <a:spcPct val="107000"/>
              </a:lnSpc>
              <a:spcBef>
                <a:spcPts val="0"/>
              </a:spcBef>
              <a:buSzPts val="2000"/>
            </a:pPr>
            <a:r>
              <a:rPr lang="en-US" sz="2000" dirty="0"/>
              <a:t>Using digital feedback software, airport management can hear the voice of each passenger - about airport staff, airport amenities, and general passenger perception about the airport and the flights. It gives you platform to recognize key trends, track repetitive issues and resolve them faster than before. Through our Airport Feedback App, airport management can get 100% more passenger feedback at airports and in airlines, and that too in real-time</a:t>
            </a:r>
          </a:p>
          <a:p>
            <a:pPr marL="342900" algn="just">
              <a:lnSpc>
                <a:spcPct val="107000"/>
              </a:lnSpc>
              <a:spcBef>
                <a:spcPts val="0"/>
              </a:spcBef>
              <a:buSzPts val="2000"/>
            </a:pPr>
            <a:r>
              <a:rPr lang="en-US" sz="2000" dirty="0"/>
              <a:t>We have also included</a:t>
            </a:r>
            <a:r>
              <a:rPr lang="en-US" dirty="0"/>
              <a:t> </a:t>
            </a:r>
            <a:r>
              <a:rPr lang="en-US" sz="2000" dirty="0"/>
              <a:t>visual representations of all the surveys through which it will be easier for the airport management team to understand the survey results. We learned that whenever we want to solve a problem the best way is to look for the solutions around us. We also learned how to work in a team and make use of online project</a:t>
            </a:r>
            <a:endParaRPr dirty="0"/>
          </a:p>
          <a:p>
            <a:pPr marL="342900" algn="just">
              <a:lnSpc>
                <a:spcPct val="107000"/>
              </a:lnSpc>
              <a:spcBef>
                <a:spcPts val="1800"/>
              </a:spcBef>
              <a:buSzPts val="2000"/>
            </a:pP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00000"/>
              </a:buClr>
              <a:buSzPts val="4400"/>
              <a:buFont typeface="Times New Roman"/>
              <a:buNone/>
            </a:pPr>
            <a:r>
              <a:rPr lang="en-US">
                <a:solidFill>
                  <a:srgbClr val="000000"/>
                </a:solidFill>
              </a:rPr>
              <a:t>Purpose</a:t>
            </a:r>
            <a:endParaRPr/>
          </a:p>
        </p:txBody>
      </p:sp>
      <p:sp>
        <p:nvSpPr>
          <p:cNvPr id="109" name="Google Shape;109;p5"/>
          <p:cNvSpPr txBox="1">
            <a:spLocks noGrp="1"/>
          </p:cNvSpPr>
          <p:nvPr>
            <p:ph type="body" idx="1"/>
          </p:nvPr>
        </p:nvSpPr>
        <p:spPr>
          <a:xfrm>
            <a:off x="838200" y="1960950"/>
            <a:ext cx="10729800" cy="4299000"/>
          </a:xfrm>
          <a:prstGeom prst="rect">
            <a:avLst/>
          </a:prstGeom>
          <a:noFill/>
          <a:ln>
            <a:noFill/>
          </a:ln>
        </p:spPr>
        <p:txBody>
          <a:bodyPr spcFirstLastPara="1" wrap="square" lIns="91425" tIns="45700" rIns="91425" bIns="45700" anchor="t" anchorCtr="0">
            <a:normAutofit/>
          </a:bodyPr>
          <a:lstStyle/>
          <a:p>
            <a:pPr marL="342900">
              <a:spcBef>
                <a:spcPts val="0"/>
              </a:spcBef>
            </a:pPr>
            <a:r>
              <a:rPr lang="en-US" sz="2000" dirty="0">
                <a:solidFill>
                  <a:srgbClr val="000000"/>
                </a:solidFill>
              </a:rPr>
              <a:t>Using digital feedback software, you can hear the voice of each passenger - about airport staff, airport amenities and general passenger perception about the airport and about the flights. It gives you a platform to recognize key trends, track repetitive issues and resolve them faster than before. </a:t>
            </a:r>
          </a:p>
          <a:p>
            <a:pPr marL="342900">
              <a:spcBef>
                <a:spcPts val="0"/>
              </a:spcBef>
            </a:pPr>
            <a:endParaRPr lang="en-US" sz="2000" dirty="0">
              <a:solidFill>
                <a:srgbClr val="000000"/>
              </a:solidFill>
            </a:endParaRPr>
          </a:p>
          <a:p>
            <a:pPr marL="342900">
              <a:spcBef>
                <a:spcPts val="0"/>
              </a:spcBef>
            </a:pPr>
            <a:r>
              <a:rPr lang="en-US" sz="2000" dirty="0">
                <a:solidFill>
                  <a:srgbClr val="000000"/>
                </a:solidFill>
              </a:rPr>
              <a:t>100% more passenger feedback at airports and in airlines Real-time passenger feedback Resolve passenger issues faster than before Track staff and teller performance at airports and airlines Compare passenger satisfaction different touch-points Improve passenger delight and happiness</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Existing System</a:t>
            </a:r>
            <a:endParaRPr/>
          </a:p>
        </p:txBody>
      </p:sp>
      <p:sp>
        <p:nvSpPr>
          <p:cNvPr id="115" name="Google Shape;115;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000" dirty="0"/>
              <a:t>The available systems has only printed forms and they need to be filled physically using pen or pencil and some of the online forms doesn't have department specific feedback forms. They just display a single feedback form which includes all the departments.</a:t>
            </a:r>
            <a:endParaRPr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Proposed System</a:t>
            </a:r>
            <a:endParaRPr/>
          </a:p>
        </p:txBody>
      </p:sp>
      <p:sp>
        <p:nvSpPr>
          <p:cNvPr id="121" name="Google Shape;12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The proposed system is intranet based system so passengers can also participate in viewing their belongings.</a:t>
            </a:r>
            <a:endParaRPr sz="2000" dirty="0"/>
          </a:p>
          <a:p>
            <a:pPr marL="228600" lvl="0" indent="-228600" algn="l" rtl="0">
              <a:lnSpc>
                <a:spcPct val="90000"/>
              </a:lnSpc>
              <a:spcBef>
                <a:spcPts val="1000"/>
              </a:spcBef>
              <a:spcAft>
                <a:spcPts val="0"/>
              </a:spcAft>
              <a:buClr>
                <a:schemeClr val="dk1"/>
              </a:buClr>
              <a:buSzPts val="2800"/>
              <a:buChar char="•"/>
            </a:pPr>
            <a:r>
              <a:rPr lang="en-US" sz="2000" dirty="0"/>
              <a:t>The proposed provides detail general information about the passengers along with their personal/basic information and their arrival and destination places.</a:t>
            </a:r>
            <a:endParaRP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Proposed System</a:t>
            </a:r>
            <a:endParaRPr/>
          </a:p>
        </p:txBody>
      </p:sp>
      <p:sp>
        <p:nvSpPr>
          <p:cNvPr id="127" name="Google Shape;12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dirty="0"/>
              <a:t>At a conceptual level, there may be many different kinds of objects within a given site that are accessible to users. At the physical level, these objects may be represented by one or more Web pages. Conceptually, each of these entities represents a different type of semantic object. During a visit to this site, a user may access several of these objects together during a session. </a:t>
            </a:r>
          </a:p>
          <a:p>
            <a:pPr marL="228600" lvl="0" indent="-228600" algn="l" rtl="0">
              <a:lnSpc>
                <a:spcPct val="90000"/>
              </a:lnSpc>
              <a:spcBef>
                <a:spcPts val="0"/>
              </a:spcBef>
              <a:spcAft>
                <a:spcPts val="0"/>
              </a:spcAft>
              <a:buClr>
                <a:schemeClr val="dk1"/>
              </a:buClr>
              <a:buSzPts val="2800"/>
              <a:buChar char="•"/>
            </a:pPr>
            <a:endParaRPr lang="en-US" sz="2000" dirty="0"/>
          </a:p>
          <a:p>
            <a:pPr marL="228600" lvl="0" indent="-228600" algn="l" rtl="0">
              <a:lnSpc>
                <a:spcPct val="90000"/>
              </a:lnSpc>
              <a:spcBef>
                <a:spcPts val="0"/>
              </a:spcBef>
              <a:spcAft>
                <a:spcPts val="0"/>
              </a:spcAft>
              <a:buClr>
                <a:schemeClr val="dk1"/>
              </a:buClr>
              <a:buSzPts val="2800"/>
              <a:buChar char="•"/>
            </a:pPr>
            <a:r>
              <a:rPr lang="en-US" sz="2000" dirty="0"/>
              <a:t> contrast to content features, ontological representation of domain knowledge contained in the site makes it possible to have a uniform architecture to model such objects, their properties, and their relationships. In this section we will present a general framework for fully utilizing domain ontologies in Web usage mining and personalization.</a:t>
            </a:r>
            <a:endParaRPr sz="20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1669</Words>
  <Application>Microsoft Office PowerPoint</Application>
  <PresentationFormat>Widescreen</PresentationFormat>
  <Paragraphs>174</Paragraphs>
  <Slides>41</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Times New Roman</vt:lpstr>
      <vt:lpstr>Wingdings</vt:lpstr>
      <vt:lpstr>Office Theme</vt:lpstr>
      <vt:lpstr>PowerPoint Presentation</vt:lpstr>
      <vt:lpstr>Project Information</vt:lpstr>
      <vt:lpstr>Table of Contents</vt:lpstr>
      <vt:lpstr>Table of Contents</vt:lpstr>
      <vt:lpstr>Introduction</vt:lpstr>
      <vt:lpstr>Purpose</vt:lpstr>
      <vt:lpstr>Existing System</vt:lpstr>
      <vt:lpstr>Proposed System</vt:lpstr>
      <vt:lpstr>Proposed System</vt:lpstr>
      <vt:lpstr>Scope</vt:lpstr>
      <vt:lpstr>System Requirements</vt:lpstr>
      <vt:lpstr>User Characteristics</vt:lpstr>
      <vt:lpstr>Constraints</vt:lpstr>
      <vt:lpstr>Assumption &amp; Dependencies</vt:lpstr>
      <vt:lpstr>Technologies Used</vt:lpstr>
      <vt:lpstr>System Architecture</vt:lpstr>
      <vt:lpstr>Modules</vt:lpstr>
      <vt:lpstr> Module - 1:</vt:lpstr>
      <vt:lpstr>Module - 2:</vt:lpstr>
      <vt:lpstr>Module - 2:</vt:lpstr>
      <vt:lpstr>Module - 3:</vt:lpstr>
      <vt:lpstr>Module - 4:</vt:lpstr>
      <vt:lpstr>Use Case</vt:lpstr>
      <vt:lpstr>Test Case</vt:lpstr>
      <vt:lpstr>Screenshots</vt:lpstr>
      <vt:lpstr>About</vt:lpstr>
      <vt:lpstr>Admin Login</vt:lpstr>
      <vt:lpstr>Admin Interface</vt:lpstr>
      <vt:lpstr>Admin Interface</vt:lpstr>
      <vt:lpstr>Admin Interface</vt:lpstr>
      <vt:lpstr>Admin Interface</vt:lpstr>
      <vt:lpstr>Client Login</vt:lpstr>
      <vt:lpstr>Client Interface</vt:lpstr>
      <vt:lpstr>Client Interface</vt:lpstr>
      <vt:lpstr>Review Interface</vt:lpstr>
      <vt:lpstr>Error Pop-up</vt:lpstr>
      <vt:lpstr>Feedback Message Interface</vt:lpstr>
      <vt:lpstr>Feedback Submission Pop-up</vt:lpstr>
      <vt:lpstr>Feedback Summary</vt:lpstr>
      <vt:lpstr>Future Scope</vt:lpstr>
      <vt:lpstr>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sudarshan saxena</dc:creator>
  <cp:lastModifiedBy>Shashank Varshney</cp:lastModifiedBy>
  <cp:revision>3</cp:revision>
  <dcterms:created xsi:type="dcterms:W3CDTF">2021-12-22T10:52:23Z</dcterms:created>
  <dcterms:modified xsi:type="dcterms:W3CDTF">2023-05-31T05:37:20Z</dcterms:modified>
</cp:coreProperties>
</file>